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handoutMasterIdLst>
    <p:handoutMasterId r:id="rId27"/>
  </p:handoutMasterIdLst>
  <p:sldIdLst>
    <p:sldId id="257" r:id="rId2"/>
    <p:sldId id="258" r:id="rId3"/>
    <p:sldId id="259" r:id="rId4"/>
    <p:sldId id="260" r:id="rId5"/>
    <p:sldId id="261" r:id="rId6"/>
    <p:sldId id="284" r:id="rId7"/>
    <p:sldId id="263" r:id="rId8"/>
    <p:sldId id="268" r:id="rId9"/>
    <p:sldId id="265" r:id="rId10"/>
    <p:sldId id="272" r:id="rId11"/>
    <p:sldId id="269" r:id="rId12"/>
    <p:sldId id="270" r:id="rId13"/>
    <p:sldId id="271" r:id="rId14"/>
    <p:sldId id="267" r:id="rId15"/>
    <p:sldId id="273" r:id="rId16"/>
    <p:sldId id="274" r:id="rId17"/>
    <p:sldId id="275" r:id="rId18"/>
    <p:sldId id="276" r:id="rId19"/>
    <p:sldId id="277" r:id="rId20"/>
    <p:sldId id="278" r:id="rId21"/>
    <p:sldId id="281" r:id="rId22"/>
    <p:sldId id="282" r:id="rId23"/>
    <p:sldId id="285" r:id="rId24"/>
    <p:sldId id="266" r:id="rId2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E96E"/>
    <a:srgbClr val="FB6305"/>
    <a:srgbClr val="FB8005"/>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1" autoAdjust="0"/>
    <p:restoredTop sz="94652" autoAdjust="0"/>
  </p:normalViewPr>
  <p:slideViewPr>
    <p:cSldViewPr snapToGrid="0" showGuides="1">
      <p:cViewPr varScale="1">
        <p:scale>
          <a:sx n="114" d="100"/>
          <a:sy n="114" d="100"/>
        </p:scale>
        <p:origin x="708" y="114"/>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DEC1B-E26B-4209-8A5B-AFE9FA9339B7}" type="doc">
      <dgm:prSet loTypeId="urn:microsoft.com/office/officeart/2005/8/layout/hProcess9" loCatId="process" qsTypeId="urn:microsoft.com/office/officeart/2005/8/quickstyle/simple1" qsCatId="simple" csTypeId="urn:microsoft.com/office/officeart/2005/8/colors/accent1_2" csCatId="accent1" phldr="1"/>
      <dgm:spPr/>
    </dgm:pt>
    <dgm:pt modelId="{D5BF8D56-642A-4085-8271-BECF474EB980}">
      <dgm:prSet phldrT="[Texto]" custT="1"/>
      <dgm:spPr/>
      <dgm:t>
        <a:bodyPr anchor="t"/>
        <a:lstStyle/>
        <a:p>
          <a:r>
            <a:rPr lang="es-ES" sz="2400" dirty="0"/>
            <a:t>Fichero de Migraciones </a:t>
          </a:r>
        </a:p>
      </dgm:t>
    </dgm:pt>
    <dgm:pt modelId="{F45555FD-529E-45C0-B973-590AC91F8427}" type="parTrans" cxnId="{56BDA542-847F-4366-88BC-121F8BA9F949}">
      <dgm:prSet/>
      <dgm:spPr/>
      <dgm:t>
        <a:bodyPr/>
        <a:lstStyle/>
        <a:p>
          <a:endParaRPr lang="es-ES"/>
        </a:p>
      </dgm:t>
    </dgm:pt>
    <dgm:pt modelId="{C976F7DC-24D4-4747-BF2D-49D451C71FF6}" type="sibTrans" cxnId="{56BDA542-847F-4366-88BC-121F8BA9F949}">
      <dgm:prSet/>
      <dgm:spPr/>
      <dgm:t>
        <a:bodyPr/>
        <a:lstStyle/>
        <a:p>
          <a:endParaRPr lang="es-ES"/>
        </a:p>
      </dgm:t>
    </dgm:pt>
    <dgm:pt modelId="{D5D2D744-78E4-42D1-8261-7797B9858506}">
      <dgm:prSet phldrT="[Texto]" custT="1"/>
      <dgm:spPr/>
      <dgm:t>
        <a:bodyPr anchor="t"/>
        <a:lstStyle/>
        <a:p>
          <a:r>
            <a:rPr lang="es-ES" sz="2400" dirty="0"/>
            <a:t>Tabla de la base de datos</a:t>
          </a:r>
        </a:p>
      </dgm:t>
    </dgm:pt>
    <dgm:pt modelId="{39BCBBF4-14B3-40F1-ACF9-7DECD7D7F381}" type="parTrans" cxnId="{403C5DB4-19AC-468B-BC04-5B2BC9F4B107}">
      <dgm:prSet/>
      <dgm:spPr/>
      <dgm:t>
        <a:bodyPr/>
        <a:lstStyle/>
        <a:p>
          <a:endParaRPr lang="es-ES"/>
        </a:p>
      </dgm:t>
    </dgm:pt>
    <dgm:pt modelId="{63A3539E-02AC-4015-A65A-9F493AEC552D}" type="sibTrans" cxnId="{403C5DB4-19AC-468B-BC04-5B2BC9F4B107}">
      <dgm:prSet/>
      <dgm:spPr/>
      <dgm:t>
        <a:bodyPr/>
        <a:lstStyle/>
        <a:p>
          <a:endParaRPr lang="es-ES"/>
        </a:p>
      </dgm:t>
    </dgm:pt>
    <dgm:pt modelId="{4F06AA4C-F027-4851-94FA-ECE343195E79}" type="pres">
      <dgm:prSet presAssocID="{CDEDEC1B-E26B-4209-8A5B-AFE9FA9339B7}" presName="CompostProcess" presStyleCnt="0">
        <dgm:presLayoutVars>
          <dgm:dir/>
          <dgm:resizeHandles val="exact"/>
        </dgm:presLayoutVars>
      </dgm:prSet>
      <dgm:spPr/>
    </dgm:pt>
    <dgm:pt modelId="{47A1F65A-E8CA-4355-BDA8-118494C64B07}" type="pres">
      <dgm:prSet presAssocID="{CDEDEC1B-E26B-4209-8A5B-AFE9FA9339B7}" presName="arrow" presStyleLbl="bgShp" presStyleIdx="0" presStyleCnt="1" custLinFactNeighborX="0" custLinFactNeighborY="6767"/>
      <dgm:spPr/>
    </dgm:pt>
    <dgm:pt modelId="{E462C287-35F7-47B7-9AB6-539A0918F700}" type="pres">
      <dgm:prSet presAssocID="{CDEDEC1B-E26B-4209-8A5B-AFE9FA9339B7}" presName="linearProcess" presStyleCnt="0"/>
      <dgm:spPr/>
    </dgm:pt>
    <dgm:pt modelId="{BD90B944-8C10-49B0-854C-3C252A77C294}" type="pres">
      <dgm:prSet presAssocID="{D5BF8D56-642A-4085-8271-BECF474EB980}" presName="textNode" presStyleLbl="node1" presStyleIdx="0" presStyleCnt="2" custLinFactX="-86775" custLinFactNeighborX="-100000" custLinFactNeighborY="3418">
        <dgm:presLayoutVars>
          <dgm:bulletEnabled val="1"/>
        </dgm:presLayoutVars>
      </dgm:prSet>
      <dgm:spPr/>
    </dgm:pt>
    <dgm:pt modelId="{258E4919-0439-46D6-942C-2AFC1F64FCC5}" type="pres">
      <dgm:prSet presAssocID="{C976F7DC-24D4-4747-BF2D-49D451C71FF6}" presName="sibTrans" presStyleCnt="0"/>
      <dgm:spPr/>
    </dgm:pt>
    <dgm:pt modelId="{50AB744E-4D19-4B5A-B7DB-57DC71FD89A4}" type="pres">
      <dgm:prSet presAssocID="{D5D2D744-78E4-42D1-8261-7797B9858506}" presName="textNode" presStyleLbl="node1" presStyleIdx="1" presStyleCnt="2" custLinFactX="100000" custLinFactNeighborX="177649" custLinFactNeighborY="659">
        <dgm:presLayoutVars>
          <dgm:bulletEnabled val="1"/>
        </dgm:presLayoutVars>
      </dgm:prSet>
      <dgm:spPr/>
    </dgm:pt>
  </dgm:ptLst>
  <dgm:cxnLst>
    <dgm:cxn modelId="{DB10DF35-6D68-4C75-AF67-C9A4C0A5B469}" type="presOf" srcId="{D5BF8D56-642A-4085-8271-BECF474EB980}" destId="{BD90B944-8C10-49B0-854C-3C252A77C294}" srcOrd="0" destOrd="0" presId="urn:microsoft.com/office/officeart/2005/8/layout/hProcess9"/>
    <dgm:cxn modelId="{56BDA542-847F-4366-88BC-121F8BA9F949}" srcId="{CDEDEC1B-E26B-4209-8A5B-AFE9FA9339B7}" destId="{D5BF8D56-642A-4085-8271-BECF474EB980}" srcOrd="0" destOrd="0" parTransId="{F45555FD-529E-45C0-B973-590AC91F8427}" sibTransId="{C976F7DC-24D4-4747-BF2D-49D451C71FF6}"/>
    <dgm:cxn modelId="{8DFBE691-AA38-4D67-A090-DAFEA88A25EA}" type="presOf" srcId="{D5D2D744-78E4-42D1-8261-7797B9858506}" destId="{50AB744E-4D19-4B5A-B7DB-57DC71FD89A4}" srcOrd="0" destOrd="0" presId="urn:microsoft.com/office/officeart/2005/8/layout/hProcess9"/>
    <dgm:cxn modelId="{403C5DB4-19AC-468B-BC04-5B2BC9F4B107}" srcId="{CDEDEC1B-E26B-4209-8A5B-AFE9FA9339B7}" destId="{D5D2D744-78E4-42D1-8261-7797B9858506}" srcOrd="1" destOrd="0" parTransId="{39BCBBF4-14B3-40F1-ACF9-7DECD7D7F381}" sibTransId="{63A3539E-02AC-4015-A65A-9F493AEC552D}"/>
    <dgm:cxn modelId="{29665BBE-7BCB-45F8-B282-73253DA6BA3E}" type="presOf" srcId="{CDEDEC1B-E26B-4209-8A5B-AFE9FA9339B7}" destId="{4F06AA4C-F027-4851-94FA-ECE343195E79}" srcOrd="0" destOrd="0" presId="urn:microsoft.com/office/officeart/2005/8/layout/hProcess9"/>
    <dgm:cxn modelId="{9B3448E9-6F8E-4C5F-82E5-75283AF271AE}" type="presParOf" srcId="{4F06AA4C-F027-4851-94FA-ECE343195E79}" destId="{47A1F65A-E8CA-4355-BDA8-118494C64B07}" srcOrd="0" destOrd="0" presId="urn:microsoft.com/office/officeart/2005/8/layout/hProcess9"/>
    <dgm:cxn modelId="{795F6FFD-DA67-4BDF-9918-7CB2C3D665B0}" type="presParOf" srcId="{4F06AA4C-F027-4851-94FA-ECE343195E79}" destId="{E462C287-35F7-47B7-9AB6-539A0918F700}" srcOrd="1" destOrd="0" presId="urn:microsoft.com/office/officeart/2005/8/layout/hProcess9"/>
    <dgm:cxn modelId="{659C6B9D-61DD-4D5A-B70F-70D070F27285}" type="presParOf" srcId="{E462C287-35F7-47B7-9AB6-539A0918F700}" destId="{BD90B944-8C10-49B0-854C-3C252A77C294}" srcOrd="0" destOrd="0" presId="urn:microsoft.com/office/officeart/2005/8/layout/hProcess9"/>
    <dgm:cxn modelId="{A1B42219-8375-4A6D-8B5F-F0F991EA041C}" type="presParOf" srcId="{E462C287-35F7-47B7-9AB6-539A0918F700}" destId="{258E4919-0439-46D6-942C-2AFC1F64FCC5}" srcOrd="1" destOrd="0" presId="urn:microsoft.com/office/officeart/2005/8/layout/hProcess9"/>
    <dgm:cxn modelId="{3CEBF5CD-F273-41F0-8817-731A62891FB8}" type="presParOf" srcId="{E462C287-35F7-47B7-9AB6-539A0918F700}" destId="{50AB744E-4D19-4B5A-B7DB-57DC71FD89A4}"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1C480-4614-453F-81CA-6C95147FF546}"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s-ES"/>
        </a:p>
      </dgm:t>
    </dgm:pt>
    <dgm:pt modelId="{FE87E0EC-E1C1-4C7E-8861-DB28F418748C}">
      <dgm:prSet phldrT="[Texto]"/>
      <dgm:spPr/>
      <dgm:t>
        <a:bodyPr/>
        <a:lstStyle/>
        <a:p>
          <a:r>
            <a:rPr lang="es-ES" dirty="0"/>
            <a:t>SELECT</a:t>
          </a:r>
        </a:p>
      </dgm:t>
    </dgm:pt>
    <dgm:pt modelId="{FF39EF1A-2E47-4B61-993D-2B69995A7145}" type="parTrans" cxnId="{43A083CE-540E-4851-8675-64D830ADA2A1}">
      <dgm:prSet/>
      <dgm:spPr/>
      <dgm:t>
        <a:bodyPr/>
        <a:lstStyle/>
        <a:p>
          <a:endParaRPr lang="es-ES"/>
        </a:p>
      </dgm:t>
    </dgm:pt>
    <dgm:pt modelId="{1EC85894-C69F-4280-85F1-23B9C118C501}" type="sibTrans" cxnId="{43A083CE-540E-4851-8675-64D830ADA2A1}">
      <dgm:prSet/>
      <dgm:spPr/>
      <dgm:t>
        <a:bodyPr/>
        <a:lstStyle/>
        <a:p>
          <a:endParaRPr lang="es-ES"/>
        </a:p>
      </dgm:t>
    </dgm:pt>
    <dgm:pt modelId="{316FB509-108B-4FE7-B826-6E086B599C9F}">
      <dgm:prSet phldrT="[Texto]"/>
      <dgm:spPr/>
      <dgm:t>
        <a:bodyPr/>
        <a:lstStyle/>
        <a:p>
          <a:r>
            <a:rPr lang="es-ES" dirty="0"/>
            <a:t>Base de datos </a:t>
          </a:r>
          <a:r>
            <a:rPr lang="es-ES" dirty="0" err="1"/>
            <a:t>MySQl</a:t>
          </a:r>
          <a:endParaRPr lang="es-ES" dirty="0"/>
        </a:p>
      </dgm:t>
    </dgm:pt>
    <dgm:pt modelId="{A39A8DC1-CCAF-48A8-983D-CF18CD278506}" type="parTrans" cxnId="{EBAF42E6-0FDE-44D9-A81C-60C580F45B0B}">
      <dgm:prSet/>
      <dgm:spPr/>
      <dgm:t>
        <a:bodyPr/>
        <a:lstStyle/>
        <a:p>
          <a:endParaRPr lang="es-ES"/>
        </a:p>
      </dgm:t>
    </dgm:pt>
    <dgm:pt modelId="{1CD6D6F1-ECA0-4345-848B-ED8857423940}" type="sibTrans" cxnId="{EBAF42E6-0FDE-44D9-A81C-60C580F45B0B}">
      <dgm:prSet/>
      <dgm:spPr/>
      <dgm:t>
        <a:bodyPr/>
        <a:lstStyle/>
        <a:p>
          <a:endParaRPr lang="es-ES"/>
        </a:p>
      </dgm:t>
    </dgm:pt>
    <dgm:pt modelId="{03B64FCB-558B-4C67-8F10-257FCAD28367}">
      <dgm:prSet phldrT="[Texto]"/>
      <dgm:spPr/>
      <dgm:t>
        <a:bodyPr/>
        <a:lstStyle/>
        <a:p>
          <a:r>
            <a:rPr lang="es-ES" dirty="0"/>
            <a:t>Clase Modelo del ORM</a:t>
          </a:r>
        </a:p>
      </dgm:t>
    </dgm:pt>
    <dgm:pt modelId="{1B6DCFE5-DA72-4617-B6FD-4E655566812F}" type="parTrans" cxnId="{98FC278A-2212-47C5-AAB8-594B16DEAEF5}">
      <dgm:prSet/>
      <dgm:spPr/>
      <dgm:t>
        <a:bodyPr/>
        <a:lstStyle/>
        <a:p>
          <a:endParaRPr lang="es-ES"/>
        </a:p>
      </dgm:t>
    </dgm:pt>
    <dgm:pt modelId="{BF114CAE-27F8-48F0-8C14-6F4CC1FCB0C0}" type="sibTrans" cxnId="{98FC278A-2212-47C5-AAB8-594B16DEAEF5}">
      <dgm:prSet/>
      <dgm:spPr/>
      <dgm:t>
        <a:bodyPr/>
        <a:lstStyle/>
        <a:p>
          <a:endParaRPr lang="es-ES"/>
        </a:p>
      </dgm:t>
    </dgm:pt>
    <dgm:pt modelId="{683B7FEF-006F-4834-BBCA-C0C57039EBE5}">
      <dgm:prSet phldrT="[Texto]"/>
      <dgm:spPr/>
      <dgm:t>
        <a:bodyPr/>
        <a:lstStyle/>
        <a:p>
          <a:r>
            <a:rPr lang="es-ES" dirty="0"/>
            <a:t>GET</a:t>
          </a:r>
        </a:p>
      </dgm:t>
    </dgm:pt>
    <dgm:pt modelId="{FABB18D7-ADB6-40FB-A2CB-D41DD668FAF6}" type="parTrans" cxnId="{61ED6B4F-0D9A-494F-943E-B11C5A02A331}">
      <dgm:prSet/>
      <dgm:spPr/>
      <dgm:t>
        <a:bodyPr/>
        <a:lstStyle/>
        <a:p>
          <a:endParaRPr lang="es-ES"/>
        </a:p>
      </dgm:t>
    </dgm:pt>
    <dgm:pt modelId="{915B3E9F-E736-4EDD-A104-2F330DF74818}" type="sibTrans" cxnId="{61ED6B4F-0D9A-494F-943E-B11C5A02A331}">
      <dgm:prSet/>
      <dgm:spPr/>
      <dgm:t>
        <a:bodyPr/>
        <a:lstStyle/>
        <a:p>
          <a:endParaRPr lang="es-ES"/>
        </a:p>
      </dgm:t>
    </dgm:pt>
    <dgm:pt modelId="{522952EB-81BF-494F-AF0A-2C481419C838}">
      <dgm:prSet phldrT="[Texto]"/>
      <dgm:spPr/>
      <dgm:t>
        <a:bodyPr/>
        <a:lstStyle/>
        <a:p>
          <a:r>
            <a:rPr lang="es-ES" dirty="0"/>
            <a:t>Clase Controlador del ORM</a:t>
          </a:r>
        </a:p>
      </dgm:t>
    </dgm:pt>
    <dgm:pt modelId="{9E54CAAF-83C9-4624-9F4A-A0D3F7D8CC5A}" type="parTrans" cxnId="{8C55120D-07B6-4BEA-B26A-6B3C71716B55}">
      <dgm:prSet/>
      <dgm:spPr/>
      <dgm:t>
        <a:bodyPr/>
        <a:lstStyle/>
        <a:p>
          <a:endParaRPr lang="es-ES"/>
        </a:p>
      </dgm:t>
    </dgm:pt>
    <dgm:pt modelId="{A5BC14BC-A493-41C3-A1B8-8757BCE89957}" type="sibTrans" cxnId="{8C55120D-07B6-4BEA-B26A-6B3C71716B55}">
      <dgm:prSet/>
      <dgm:spPr/>
      <dgm:t>
        <a:bodyPr/>
        <a:lstStyle/>
        <a:p>
          <a:endParaRPr lang="es-ES"/>
        </a:p>
      </dgm:t>
    </dgm:pt>
    <dgm:pt modelId="{9FBD1993-E58D-4C7C-A840-41646BB7C62F}">
      <dgm:prSet phldrT="[Texto]"/>
      <dgm:spPr/>
      <dgm:t>
        <a:bodyPr/>
        <a:lstStyle/>
        <a:p>
          <a:r>
            <a:rPr lang="es-ES" dirty="0"/>
            <a:t>Fichero de rutas de la API</a:t>
          </a:r>
        </a:p>
      </dgm:t>
    </dgm:pt>
    <dgm:pt modelId="{20D59F2F-31A8-4E10-8C16-C628C3EF56DE}" type="parTrans" cxnId="{BB31C229-6FA1-443B-AC8F-D84EE1E10D49}">
      <dgm:prSet/>
      <dgm:spPr/>
      <dgm:t>
        <a:bodyPr/>
        <a:lstStyle/>
        <a:p>
          <a:endParaRPr lang="es-ES"/>
        </a:p>
      </dgm:t>
    </dgm:pt>
    <dgm:pt modelId="{4884B505-F20E-4EA0-B8B5-E11659F3703F}" type="sibTrans" cxnId="{BB31C229-6FA1-443B-AC8F-D84EE1E10D49}">
      <dgm:prSet/>
      <dgm:spPr/>
      <dgm:t>
        <a:bodyPr/>
        <a:lstStyle/>
        <a:p>
          <a:endParaRPr lang="es-ES"/>
        </a:p>
      </dgm:t>
    </dgm:pt>
    <dgm:pt modelId="{B5491EE6-0A84-46C4-87FC-EEB0908D8208}">
      <dgm:prSet phldrT="[Texto]"/>
      <dgm:spPr/>
      <dgm:t>
        <a:bodyPr/>
        <a:lstStyle/>
        <a:p>
          <a:r>
            <a:rPr lang="es-ES" dirty="0"/>
            <a:t>LIST(){</a:t>
          </a:r>
        </a:p>
      </dgm:t>
    </dgm:pt>
    <dgm:pt modelId="{33671712-67F9-419E-8660-DDD1752659A7}" type="parTrans" cxnId="{D828D52C-EB75-4717-A571-F2DD0F7CC8CF}">
      <dgm:prSet/>
      <dgm:spPr/>
      <dgm:t>
        <a:bodyPr/>
        <a:lstStyle/>
        <a:p>
          <a:endParaRPr lang="es-ES"/>
        </a:p>
      </dgm:t>
    </dgm:pt>
    <dgm:pt modelId="{7EAA6970-11B1-4A61-AF2A-2651F477BCC0}" type="sibTrans" cxnId="{D828D52C-EB75-4717-A571-F2DD0F7CC8CF}">
      <dgm:prSet/>
      <dgm:spPr/>
      <dgm:t>
        <a:bodyPr/>
        <a:lstStyle/>
        <a:p>
          <a:endParaRPr lang="es-ES"/>
        </a:p>
      </dgm:t>
    </dgm:pt>
    <dgm:pt modelId="{03091529-B849-40CB-951F-99FCFF3983AD}">
      <dgm:prSet phldrT="[Texto]"/>
      <dgm:spPr/>
      <dgm:t>
        <a:bodyPr/>
        <a:lstStyle/>
        <a:p>
          <a:r>
            <a:rPr lang="es-ES" dirty="0"/>
            <a:t>Servicio Angular de Peticiones</a:t>
          </a:r>
        </a:p>
      </dgm:t>
    </dgm:pt>
    <dgm:pt modelId="{9B4818D9-237B-40AC-B6C2-3291EF15850F}" type="parTrans" cxnId="{587F9C3D-B1D0-4D5B-A090-DC0037FBFE88}">
      <dgm:prSet/>
      <dgm:spPr/>
      <dgm:t>
        <a:bodyPr/>
        <a:lstStyle/>
        <a:p>
          <a:endParaRPr lang="es-ES"/>
        </a:p>
      </dgm:t>
    </dgm:pt>
    <dgm:pt modelId="{895BABDF-DCB1-40C9-A2F3-1E505CD9C97F}" type="sibTrans" cxnId="{587F9C3D-B1D0-4D5B-A090-DC0037FBFE88}">
      <dgm:prSet/>
      <dgm:spPr/>
      <dgm:t>
        <a:bodyPr/>
        <a:lstStyle/>
        <a:p>
          <a:endParaRPr lang="es-ES"/>
        </a:p>
      </dgm:t>
    </dgm:pt>
    <dgm:pt modelId="{6BE4F86A-DEC1-45BF-9383-F785A8CF9E9A}">
      <dgm:prSet phldrT="[Texto]"/>
      <dgm:spPr/>
      <dgm:t>
        <a:bodyPr/>
        <a:lstStyle/>
        <a:p>
          <a:r>
            <a:rPr lang="es-ES" dirty="0"/>
            <a:t>Componente de Listado</a:t>
          </a:r>
        </a:p>
      </dgm:t>
    </dgm:pt>
    <dgm:pt modelId="{04469BF2-27E5-4E95-9C6B-DA26532C61C3}" type="parTrans" cxnId="{1AE47929-C1BC-492C-8583-2881D38D3049}">
      <dgm:prSet/>
      <dgm:spPr/>
      <dgm:t>
        <a:bodyPr/>
        <a:lstStyle/>
        <a:p>
          <a:endParaRPr lang="es-ES"/>
        </a:p>
      </dgm:t>
    </dgm:pt>
    <dgm:pt modelId="{7777AB0A-8115-463E-A6A8-DCE08663D8D7}" type="sibTrans" cxnId="{1AE47929-C1BC-492C-8583-2881D38D3049}">
      <dgm:prSet/>
      <dgm:spPr/>
      <dgm:t>
        <a:bodyPr/>
        <a:lstStyle/>
        <a:p>
          <a:endParaRPr lang="es-ES"/>
        </a:p>
      </dgm:t>
    </dgm:pt>
    <dgm:pt modelId="{9E1334CA-9E7E-4D19-B536-2594EAC27D0A}" type="pres">
      <dgm:prSet presAssocID="{FDC1C480-4614-453F-81CA-6C95147FF546}" presName="linearFlow" presStyleCnt="0">
        <dgm:presLayoutVars>
          <dgm:dir/>
          <dgm:animLvl val="lvl"/>
          <dgm:resizeHandles val="exact"/>
        </dgm:presLayoutVars>
      </dgm:prSet>
      <dgm:spPr/>
    </dgm:pt>
    <dgm:pt modelId="{380F32F5-EC55-473C-9249-39F7F5668199}" type="pres">
      <dgm:prSet presAssocID="{FE87E0EC-E1C1-4C7E-8861-DB28F418748C}" presName="composite" presStyleCnt="0"/>
      <dgm:spPr/>
    </dgm:pt>
    <dgm:pt modelId="{B23A259F-88B6-4E89-95A7-8747845EE2B0}" type="pres">
      <dgm:prSet presAssocID="{FE87E0EC-E1C1-4C7E-8861-DB28F418748C}" presName="parentText" presStyleLbl="alignNode1" presStyleIdx="0" presStyleCnt="3">
        <dgm:presLayoutVars>
          <dgm:chMax val="1"/>
          <dgm:bulletEnabled val="1"/>
        </dgm:presLayoutVars>
      </dgm:prSet>
      <dgm:spPr/>
    </dgm:pt>
    <dgm:pt modelId="{FD1416B0-9643-486D-B918-1F4AFD88F4EC}" type="pres">
      <dgm:prSet presAssocID="{FE87E0EC-E1C1-4C7E-8861-DB28F418748C}" presName="descendantText" presStyleLbl="alignAcc1" presStyleIdx="0" presStyleCnt="3">
        <dgm:presLayoutVars>
          <dgm:bulletEnabled val="1"/>
        </dgm:presLayoutVars>
      </dgm:prSet>
      <dgm:spPr/>
    </dgm:pt>
    <dgm:pt modelId="{36A66C87-DC39-40FC-871E-E2AA4B6D8287}" type="pres">
      <dgm:prSet presAssocID="{1EC85894-C69F-4280-85F1-23B9C118C501}" presName="sp" presStyleCnt="0"/>
      <dgm:spPr/>
    </dgm:pt>
    <dgm:pt modelId="{88331F8D-8249-455F-8931-8DFCFB5DEF6B}" type="pres">
      <dgm:prSet presAssocID="{683B7FEF-006F-4834-BBCA-C0C57039EBE5}" presName="composite" presStyleCnt="0"/>
      <dgm:spPr/>
    </dgm:pt>
    <dgm:pt modelId="{8286C7A9-64EB-49D9-B2E1-64C76D7C27CE}" type="pres">
      <dgm:prSet presAssocID="{683B7FEF-006F-4834-BBCA-C0C57039EBE5}" presName="parentText" presStyleLbl="alignNode1" presStyleIdx="1" presStyleCnt="3">
        <dgm:presLayoutVars>
          <dgm:chMax val="1"/>
          <dgm:bulletEnabled val="1"/>
        </dgm:presLayoutVars>
      </dgm:prSet>
      <dgm:spPr/>
    </dgm:pt>
    <dgm:pt modelId="{594D1BD9-AB8E-46F0-8866-A206672F8984}" type="pres">
      <dgm:prSet presAssocID="{683B7FEF-006F-4834-BBCA-C0C57039EBE5}" presName="descendantText" presStyleLbl="alignAcc1" presStyleIdx="1" presStyleCnt="3">
        <dgm:presLayoutVars>
          <dgm:bulletEnabled val="1"/>
        </dgm:presLayoutVars>
      </dgm:prSet>
      <dgm:spPr/>
    </dgm:pt>
    <dgm:pt modelId="{77775D39-8152-4632-9536-B12CE0338933}" type="pres">
      <dgm:prSet presAssocID="{915B3E9F-E736-4EDD-A104-2F330DF74818}" presName="sp" presStyleCnt="0"/>
      <dgm:spPr/>
    </dgm:pt>
    <dgm:pt modelId="{0C429D67-A173-4E39-98F4-FA18ACA9405D}" type="pres">
      <dgm:prSet presAssocID="{B5491EE6-0A84-46C4-87FC-EEB0908D8208}" presName="composite" presStyleCnt="0"/>
      <dgm:spPr/>
    </dgm:pt>
    <dgm:pt modelId="{E18BADC2-2F69-4A92-AC47-2572F3F985F8}" type="pres">
      <dgm:prSet presAssocID="{B5491EE6-0A84-46C4-87FC-EEB0908D8208}" presName="parentText" presStyleLbl="alignNode1" presStyleIdx="2" presStyleCnt="3">
        <dgm:presLayoutVars>
          <dgm:chMax val="1"/>
          <dgm:bulletEnabled val="1"/>
        </dgm:presLayoutVars>
      </dgm:prSet>
      <dgm:spPr/>
    </dgm:pt>
    <dgm:pt modelId="{ED992976-2021-4566-A84F-09CD1A7C8178}" type="pres">
      <dgm:prSet presAssocID="{B5491EE6-0A84-46C4-87FC-EEB0908D8208}" presName="descendantText" presStyleLbl="alignAcc1" presStyleIdx="2" presStyleCnt="3">
        <dgm:presLayoutVars>
          <dgm:bulletEnabled val="1"/>
        </dgm:presLayoutVars>
      </dgm:prSet>
      <dgm:spPr/>
    </dgm:pt>
  </dgm:ptLst>
  <dgm:cxnLst>
    <dgm:cxn modelId="{40F7F90A-F446-4F10-BA9D-F5E5A249D890}" type="presOf" srcId="{B5491EE6-0A84-46C4-87FC-EEB0908D8208}" destId="{E18BADC2-2F69-4A92-AC47-2572F3F985F8}" srcOrd="0" destOrd="0" presId="urn:microsoft.com/office/officeart/2005/8/layout/chevron2"/>
    <dgm:cxn modelId="{8C55120D-07B6-4BEA-B26A-6B3C71716B55}" srcId="{683B7FEF-006F-4834-BBCA-C0C57039EBE5}" destId="{522952EB-81BF-494F-AF0A-2C481419C838}" srcOrd="0" destOrd="0" parTransId="{9E54CAAF-83C9-4624-9F4A-A0D3F7D8CC5A}" sibTransId="{A5BC14BC-A493-41C3-A1B8-8757BCE89957}"/>
    <dgm:cxn modelId="{0B7F4C1D-0316-4CE6-AC24-2B6EDE7E19B4}" type="presOf" srcId="{316FB509-108B-4FE7-B826-6E086B599C9F}" destId="{FD1416B0-9643-486D-B918-1F4AFD88F4EC}" srcOrd="0" destOrd="0" presId="urn:microsoft.com/office/officeart/2005/8/layout/chevron2"/>
    <dgm:cxn modelId="{1AE47929-C1BC-492C-8583-2881D38D3049}" srcId="{B5491EE6-0A84-46C4-87FC-EEB0908D8208}" destId="{6BE4F86A-DEC1-45BF-9383-F785A8CF9E9A}" srcOrd="1" destOrd="0" parTransId="{04469BF2-27E5-4E95-9C6B-DA26532C61C3}" sibTransId="{7777AB0A-8115-463E-A6A8-DCE08663D8D7}"/>
    <dgm:cxn modelId="{BB31C229-6FA1-443B-AC8F-D84EE1E10D49}" srcId="{683B7FEF-006F-4834-BBCA-C0C57039EBE5}" destId="{9FBD1993-E58D-4C7C-A840-41646BB7C62F}" srcOrd="1" destOrd="0" parTransId="{20D59F2F-31A8-4E10-8C16-C628C3EF56DE}" sibTransId="{4884B505-F20E-4EA0-B8B5-E11659F3703F}"/>
    <dgm:cxn modelId="{D828D52C-EB75-4717-A571-F2DD0F7CC8CF}" srcId="{FDC1C480-4614-453F-81CA-6C95147FF546}" destId="{B5491EE6-0A84-46C4-87FC-EEB0908D8208}" srcOrd="2" destOrd="0" parTransId="{33671712-67F9-419E-8660-DDD1752659A7}" sibTransId="{7EAA6970-11B1-4A61-AF2A-2651F477BCC0}"/>
    <dgm:cxn modelId="{587F9C3D-B1D0-4D5B-A090-DC0037FBFE88}" srcId="{B5491EE6-0A84-46C4-87FC-EEB0908D8208}" destId="{03091529-B849-40CB-951F-99FCFF3983AD}" srcOrd="0" destOrd="0" parTransId="{9B4818D9-237B-40AC-B6C2-3291EF15850F}" sibTransId="{895BABDF-DCB1-40C9-A2F3-1E505CD9C97F}"/>
    <dgm:cxn modelId="{BB56914D-591B-4A2E-837F-147FF6B8AB78}" type="presOf" srcId="{FDC1C480-4614-453F-81CA-6C95147FF546}" destId="{9E1334CA-9E7E-4D19-B536-2594EAC27D0A}" srcOrd="0" destOrd="0" presId="urn:microsoft.com/office/officeart/2005/8/layout/chevron2"/>
    <dgm:cxn modelId="{61ED6B4F-0D9A-494F-943E-B11C5A02A331}" srcId="{FDC1C480-4614-453F-81CA-6C95147FF546}" destId="{683B7FEF-006F-4834-BBCA-C0C57039EBE5}" srcOrd="1" destOrd="0" parTransId="{FABB18D7-ADB6-40FB-A2CB-D41DD668FAF6}" sibTransId="{915B3E9F-E736-4EDD-A104-2F330DF74818}"/>
    <dgm:cxn modelId="{83011689-9F41-412F-A6E6-41E3607D6C7C}" type="presOf" srcId="{9FBD1993-E58D-4C7C-A840-41646BB7C62F}" destId="{594D1BD9-AB8E-46F0-8866-A206672F8984}" srcOrd="0" destOrd="1" presId="urn:microsoft.com/office/officeart/2005/8/layout/chevron2"/>
    <dgm:cxn modelId="{98FC278A-2212-47C5-AAB8-594B16DEAEF5}" srcId="{FE87E0EC-E1C1-4C7E-8861-DB28F418748C}" destId="{03B64FCB-558B-4C67-8F10-257FCAD28367}" srcOrd="1" destOrd="0" parTransId="{1B6DCFE5-DA72-4617-B6FD-4E655566812F}" sibTransId="{BF114CAE-27F8-48F0-8C14-6F4CC1FCB0C0}"/>
    <dgm:cxn modelId="{B7286691-83F4-4BB4-A16C-D1ECE985CE48}" type="presOf" srcId="{FE87E0EC-E1C1-4C7E-8861-DB28F418748C}" destId="{B23A259F-88B6-4E89-95A7-8747845EE2B0}" srcOrd="0" destOrd="0" presId="urn:microsoft.com/office/officeart/2005/8/layout/chevron2"/>
    <dgm:cxn modelId="{82944B9E-F46C-487D-8F91-41F0414AA488}" type="presOf" srcId="{03B64FCB-558B-4C67-8F10-257FCAD28367}" destId="{FD1416B0-9643-486D-B918-1F4AFD88F4EC}" srcOrd="0" destOrd="1" presId="urn:microsoft.com/office/officeart/2005/8/layout/chevron2"/>
    <dgm:cxn modelId="{B9E7C8BB-9920-40FB-9CF1-A665E71714B5}" type="presOf" srcId="{03091529-B849-40CB-951F-99FCFF3983AD}" destId="{ED992976-2021-4566-A84F-09CD1A7C8178}" srcOrd="0" destOrd="0" presId="urn:microsoft.com/office/officeart/2005/8/layout/chevron2"/>
    <dgm:cxn modelId="{43A083CE-540E-4851-8675-64D830ADA2A1}" srcId="{FDC1C480-4614-453F-81CA-6C95147FF546}" destId="{FE87E0EC-E1C1-4C7E-8861-DB28F418748C}" srcOrd="0" destOrd="0" parTransId="{FF39EF1A-2E47-4B61-993D-2B69995A7145}" sibTransId="{1EC85894-C69F-4280-85F1-23B9C118C501}"/>
    <dgm:cxn modelId="{EBAF42E6-0FDE-44D9-A81C-60C580F45B0B}" srcId="{FE87E0EC-E1C1-4C7E-8861-DB28F418748C}" destId="{316FB509-108B-4FE7-B826-6E086B599C9F}" srcOrd="0" destOrd="0" parTransId="{A39A8DC1-CCAF-48A8-983D-CF18CD278506}" sibTransId="{1CD6D6F1-ECA0-4345-848B-ED8857423940}"/>
    <dgm:cxn modelId="{5769AFEF-61ED-4BC8-B083-AC9DE95B6EF1}" type="presOf" srcId="{6BE4F86A-DEC1-45BF-9383-F785A8CF9E9A}" destId="{ED992976-2021-4566-A84F-09CD1A7C8178}" srcOrd="0" destOrd="1" presId="urn:microsoft.com/office/officeart/2005/8/layout/chevron2"/>
    <dgm:cxn modelId="{424CEFFE-DDEA-473B-B0EB-683D508F0E13}" type="presOf" srcId="{522952EB-81BF-494F-AF0A-2C481419C838}" destId="{594D1BD9-AB8E-46F0-8866-A206672F8984}" srcOrd="0" destOrd="0" presId="urn:microsoft.com/office/officeart/2005/8/layout/chevron2"/>
    <dgm:cxn modelId="{AF1431FF-DD34-4F24-A034-AC617F344B60}" type="presOf" srcId="{683B7FEF-006F-4834-BBCA-C0C57039EBE5}" destId="{8286C7A9-64EB-49D9-B2E1-64C76D7C27CE}" srcOrd="0" destOrd="0" presId="urn:microsoft.com/office/officeart/2005/8/layout/chevron2"/>
    <dgm:cxn modelId="{5DC1BE03-22D3-4873-9F28-019E3D126BF6}" type="presParOf" srcId="{9E1334CA-9E7E-4D19-B536-2594EAC27D0A}" destId="{380F32F5-EC55-473C-9249-39F7F5668199}" srcOrd="0" destOrd="0" presId="urn:microsoft.com/office/officeart/2005/8/layout/chevron2"/>
    <dgm:cxn modelId="{368C28AE-33B8-48F5-A3A2-CD634B233713}" type="presParOf" srcId="{380F32F5-EC55-473C-9249-39F7F5668199}" destId="{B23A259F-88B6-4E89-95A7-8747845EE2B0}" srcOrd="0" destOrd="0" presId="urn:microsoft.com/office/officeart/2005/8/layout/chevron2"/>
    <dgm:cxn modelId="{7745A6A8-1CEF-42ED-B1C3-BDD229176C88}" type="presParOf" srcId="{380F32F5-EC55-473C-9249-39F7F5668199}" destId="{FD1416B0-9643-486D-B918-1F4AFD88F4EC}" srcOrd="1" destOrd="0" presId="urn:microsoft.com/office/officeart/2005/8/layout/chevron2"/>
    <dgm:cxn modelId="{7E379DC2-C496-47F0-8883-6ABD3D264E41}" type="presParOf" srcId="{9E1334CA-9E7E-4D19-B536-2594EAC27D0A}" destId="{36A66C87-DC39-40FC-871E-E2AA4B6D8287}" srcOrd="1" destOrd="0" presId="urn:microsoft.com/office/officeart/2005/8/layout/chevron2"/>
    <dgm:cxn modelId="{B892EDB4-0293-4E50-B034-44FA633B2674}" type="presParOf" srcId="{9E1334CA-9E7E-4D19-B536-2594EAC27D0A}" destId="{88331F8D-8249-455F-8931-8DFCFB5DEF6B}" srcOrd="2" destOrd="0" presId="urn:microsoft.com/office/officeart/2005/8/layout/chevron2"/>
    <dgm:cxn modelId="{9C693A35-84C3-4B5F-9612-23F6C3F508FB}" type="presParOf" srcId="{88331F8D-8249-455F-8931-8DFCFB5DEF6B}" destId="{8286C7A9-64EB-49D9-B2E1-64C76D7C27CE}" srcOrd="0" destOrd="0" presId="urn:microsoft.com/office/officeart/2005/8/layout/chevron2"/>
    <dgm:cxn modelId="{D8C4B0D0-190C-48F2-B710-6B6430BE9309}" type="presParOf" srcId="{88331F8D-8249-455F-8931-8DFCFB5DEF6B}" destId="{594D1BD9-AB8E-46F0-8866-A206672F8984}" srcOrd="1" destOrd="0" presId="urn:microsoft.com/office/officeart/2005/8/layout/chevron2"/>
    <dgm:cxn modelId="{CB709DA2-6845-4E88-B8A3-E1BE3497D7D1}" type="presParOf" srcId="{9E1334CA-9E7E-4D19-B536-2594EAC27D0A}" destId="{77775D39-8152-4632-9536-B12CE0338933}" srcOrd="3" destOrd="0" presId="urn:microsoft.com/office/officeart/2005/8/layout/chevron2"/>
    <dgm:cxn modelId="{B94ECF05-46F7-4E30-A740-1FBA88A2FBC1}" type="presParOf" srcId="{9E1334CA-9E7E-4D19-B536-2594EAC27D0A}" destId="{0C429D67-A173-4E39-98F4-FA18ACA9405D}" srcOrd="4" destOrd="0" presId="urn:microsoft.com/office/officeart/2005/8/layout/chevron2"/>
    <dgm:cxn modelId="{6D145626-0A0F-4668-8FED-1E8BCC2B3866}" type="presParOf" srcId="{0C429D67-A173-4E39-98F4-FA18ACA9405D}" destId="{E18BADC2-2F69-4A92-AC47-2572F3F985F8}" srcOrd="0" destOrd="0" presId="urn:microsoft.com/office/officeart/2005/8/layout/chevron2"/>
    <dgm:cxn modelId="{AD659816-B7F4-49DF-A4CB-A088765E9028}" type="presParOf" srcId="{0C429D67-A173-4E39-98F4-FA18ACA9405D}" destId="{ED992976-2021-4566-A84F-09CD1A7C817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F65A-E8CA-4355-BDA8-118494C64B07}">
      <dsp:nvSpPr>
        <dsp:cNvPr id="0" name=""/>
        <dsp:cNvSpPr/>
      </dsp:nvSpPr>
      <dsp:spPr>
        <a:xfrm>
          <a:off x="541972" y="0"/>
          <a:ext cx="6142355" cy="48175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0B944-8C10-49B0-854C-3C252A77C294}">
      <dsp:nvSpPr>
        <dsp:cNvPr id="0" name=""/>
        <dsp:cNvSpPr/>
      </dsp:nvSpPr>
      <dsp:spPr>
        <a:xfrm>
          <a:off x="0" y="1511125"/>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Fichero de Migraciones </a:t>
          </a:r>
        </a:p>
      </dsp:txBody>
      <dsp:txXfrm>
        <a:off x="94069" y="1605194"/>
        <a:ext cx="1979752" cy="1738875"/>
      </dsp:txXfrm>
    </dsp:sp>
    <dsp:sp modelId="{50AB744E-4D19-4B5A-B7DB-57DC71FD89A4}">
      <dsp:nvSpPr>
        <dsp:cNvPr id="0" name=""/>
        <dsp:cNvSpPr/>
      </dsp:nvSpPr>
      <dsp:spPr>
        <a:xfrm>
          <a:off x="5058410" y="1457959"/>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Tabla de la base de datos</a:t>
          </a:r>
        </a:p>
      </dsp:txBody>
      <dsp:txXfrm>
        <a:off x="5152479" y="1552028"/>
        <a:ext cx="1979752"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A259F-88B6-4E89-95A7-8747845EE2B0}">
      <dsp:nvSpPr>
        <dsp:cNvPr id="0" name=""/>
        <dsp:cNvSpPr/>
      </dsp:nvSpPr>
      <dsp:spPr>
        <a:xfrm rot="5400000">
          <a:off x="-297612" y="299136"/>
          <a:ext cx="1984082" cy="1388857"/>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SELECT</a:t>
          </a:r>
        </a:p>
      </dsp:txBody>
      <dsp:txXfrm rot="-5400000">
        <a:off x="1" y="695953"/>
        <a:ext cx="1388857" cy="595225"/>
      </dsp:txXfrm>
    </dsp:sp>
    <dsp:sp modelId="{FD1416B0-9643-486D-B918-1F4AFD88F4EC}">
      <dsp:nvSpPr>
        <dsp:cNvPr id="0" name=""/>
        <dsp:cNvSpPr/>
      </dsp:nvSpPr>
      <dsp:spPr>
        <a:xfrm rot="5400000">
          <a:off x="4230055" y="-2839673"/>
          <a:ext cx="1289653" cy="697204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Base de datos </a:t>
          </a:r>
          <a:r>
            <a:rPr lang="es-ES" sz="3600" kern="1200" dirty="0" err="1"/>
            <a:t>MySQl</a:t>
          </a:r>
          <a:endParaRPr lang="es-ES" sz="3600" kern="1200" dirty="0"/>
        </a:p>
        <a:p>
          <a:pPr marL="285750" lvl="1" indent="-285750" algn="l" defTabSz="1600200">
            <a:lnSpc>
              <a:spcPct val="90000"/>
            </a:lnSpc>
            <a:spcBef>
              <a:spcPct val="0"/>
            </a:spcBef>
            <a:spcAft>
              <a:spcPct val="15000"/>
            </a:spcAft>
            <a:buChar char="•"/>
          </a:pPr>
          <a:r>
            <a:rPr lang="es-ES" sz="3600" kern="1200" dirty="0"/>
            <a:t>Clase Modelo del ORM</a:t>
          </a:r>
        </a:p>
      </dsp:txBody>
      <dsp:txXfrm rot="-5400000">
        <a:off x="1388857" y="64481"/>
        <a:ext cx="6909093" cy="1163741"/>
      </dsp:txXfrm>
    </dsp:sp>
    <dsp:sp modelId="{8286C7A9-64EB-49D9-B2E1-64C76D7C27CE}">
      <dsp:nvSpPr>
        <dsp:cNvPr id="0" name=""/>
        <dsp:cNvSpPr/>
      </dsp:nvSpPr>
      <dsp:spPr>
        <a:xfrm rot="5400000">
          <a:off x="-297612" y="2092540"/>
          <a:ext cx="1984082" cy="1388857"/>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GET</a:t>
          </a:r>
        </a:p>
      </dsp:txBody>
      <dsp:txXfrm rot="-5400000">
        <a:off x="1" y="2489357"/>
        <a:ext cx="1388857" cy="595225"/>
      </dsp:txXfrm>
    </dsp:sp>
    <dsp:sp modelId="{594D1BD9-AB8E-46F0-8866-A206672F8984}">
      <dsp:nvSpPr>
        <dsp:cNvPr id="0" name=""/>
        <dsp:cNvSpPr/>
      </dsp:nvSpPr>
      <dsp:spPr>
        <a:xfrm rot="5400000">
          <a:off x="4230055" y="-1046270"/>
          <a:ext cx="1289653" cy="6972049"/>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Clase Controlador del ORM</a:t>
          </a:r>
        </a:p>
        <a:p>
          <a:pPr marL="285750" lvl="1" indent="-285750" algn="l" defTabSz="1600200">
            <a:lnSpc>
              <a:spcPct val="90000"/>
            </a:lnSpc>
            <a:spcBef>
              <a:spcPct val="0"/>
            </a:spcBef>
            <a:spcAft>
              <a:spcPct val="15000"/>
            </a:spcAft>
            <a:buChar char="•"/>
          </a:pPr>
          <a:r>
            <a:rPr lang="es-ES" sz="3600" kern="1200" dirty="0"/>
            <a:t>Fichero de rutas de la API</a:t>
          </a:r>
        </a:p>
      </dsp:txBody>
      <dsp:txXfrm rot="-5400000">
        <a:off x="1388857" y="1857884"/>
        <a:ext cx="6909093" cy="1163741"/>
      </dsp:txXfrm>
    </dsp:sp>
    <dsp:sp modelId="{E18BADC2-2F69-4A92-AC47-2572F3F985F8}">
      <dsp:nvSpPr>
        <dsp:cNvPr id="0" name=""/>
        <dsp:cNvSpPr/>
      </dsp:nvSpPr>
      <dsp:spPr>
        <a:xfrm rot="5400000">
          <a:off x="-297612" y="3885943"/>
          <a:ext cx="1984082" cy="1388857"/>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LIST(){</a:t>
          </a:r>
        </a:p>
      </dsp:txBody>
      <dsp:txXfrm rot="-5400000">
        <a:off x="1" y="4282760"/>
        <a:ext cx="1388857" cy="595225"/>
      </dsp:txXfrm>
    </dsp:sp>
    <dsp:sp modelId="{ED992976-2021-4566-A84F-09CD1A7C8178}">
      <dsp:nvSpPr>
        <dsp:cNvPr id="0" name=""/>
        <dsp:cNvSpPr/>
      </dsp:nvSpPr>
      <dsp:spPr>
        <a:xfrm rot="5400000">
          <a:off x="4230055" y="747133"/>
          <a:ext cx="1289653" cy="6972049"/>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Servicio Angular de Peticiones</a:t>
          </a:r>
        </a:p>
        <a:p>
          <a:pPr marL="285750" lvl="1" indent="-285750" algn="l" defTabSz="1600200">
            <a:lnSpc>
              <a:spcPct val="90000"/>
            </a:lnSpc>
            <a:spcBef>
              <a:spcPct val="0"/>
            </a:spcBef>
            <a:spcAft>
              <a:spcPct val="15000"/>
            </a:spcAft>
            <a:buChar char="•"/>
          </a:pPr>
          <a:r>
            <a:rPr lang="es-ES" sz="3600" kern="1200" dirty="0"/>
            <a:t>Componente de Listado</a:t>
          </a:r>
        </a:p>
      </dsp:txBody>
      <dsp:txXfrm rot="-5400000">
        <a:off x="1388857" y="3651287"/>
        <a:ext cx="6909093" cy="11637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E61690C-4C47-4C78-B862-66354E985A5A}" type="datetime1">
              <a:rPr lang="es-ES" smtClean="0"/>
              <a:t>15/06/2019</a:t>
            </a:fld>
            <a:endParaRPr lang="es-ES" dirty="0"/>
          </a:p>
        </p:txBody>
      </p:sp>
      <p:sp>
        <p:nvSpPr>
          <p:cNvPr id="4" name="Marcador de pie de página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es-ES" smtClean="0"/>
              <a:t>‹Nº›</a:t>
            </a:fld>
            <a:endParaRPr lang="es-ES" dirty="0"/>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47B61-BF17-45FD-9803-9BB2EB150729}" type="datetime1">
              <a:rPr lang="es-ES" smtClean="0"/>
              <a:pPr/>
              <a:t>15/06/2019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es-ES" noProof="0" smtClean="0"/>
              <a:t>‹Nº›</a:t>
            </a:fld>
            <a:endParaRPr lang="es-ES" noProof="0"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1</a:t>
            </a:fld>
            <a:endParaRPr lang="es-ES" dirty="0"/>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10</a:t>
            </a:fld>
            <a:endParaRPr lang="es-ES" dirty="0"/>
          </a:p>
        </p:txBody>
      </p:sp>
    </p:spTree>
    <p:extLst>
      <p:ext uri="{BB962C8B-B14F-4D97-AF65-F5344CB8AC3E}">
        <p14:creationId xmlns:p14="http://schemas.microsoft.com/office/powerpoint/2010/main" val="274880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11</a:t>
            </a:fld>
            <a:endParaRPr lang="es-ES" dirty="0"/>
          </a:p>
        </p:txBody>
      </p:sp>
    </p:spTree>
    <p:extLst>
      <p:ext uri="{BB962C8B-B14F-4D97-AF65-F5344CB8AC3E}">
        <p14:creationId xmlns:p14="http://schemas.microsoft.com/office/powerpoint/2010/main" val="2573422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12</a:t>
            </a:fld>
            <a:endParaRPr lang="es-ES" dirty="0"/>
          </a:p>
        </p:txBody>
      </p:sp>
    </p:spTree>
    <p:extLst>
      <p:ext uri="{BB962C8B-B14F-4D97-AF65-F5344CB8AC3E}">
        <p14:creationId xmlns:p14="http://schemas.microsoft.com/office/powerpoint/2010/main" val="251536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13</a:t>
            </a:fld>
            <a:endParaRPr lang="es-ES" dirty="0"/>
          </a:p>
        </p:txBody>
      </p:sp>
    </p:spTree>
    <p:extLst>
      <p:ext uri="{BB962C8B-B14F-4D97-AF65-F5344CB8AC3E}">
        <p14:creationId xmlns:p14="http://schemas.microsoft.com/office/powerpoint/2010/main" val="259773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14</a:t>
            </a:fld>
            <a:endParaRPr lang="es-ES" dirty="0"/>
          </a:p>
        </p:txBody>
      </p:sp>
    </p:spTree>
    <p:extLst>
      <p:ext uri="{BB962C8B-B14F-4D97-AF65-F5344CB8AC3E}">
        <p14:creationId xmlns:p14="http://schemas.microsoft.com/office/powerpoint/2010/main" val="2221035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DF8F48A-6110-47DA-8521-A1D1FFD22FEF}"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9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16</a:t>
            </a:fld>
            <a:endParaRPr lang="es-ES" dirty="0"/>
          </a:p>
        </p:txBody>
      </p:sp>
    </p:spTree>
    <p:extLst>
      <p:ext uri="{BB962C8B-B14F-4D97-AF65-F5344CB8AC3E}">
        <p14:creationId xmlns:p14="http://schemas.microsoft.com/office/powerpoint/2010/main" val="418614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17</a:t>
            </a:fld>
            <a:endParaRPr lang="es-ES" dirty="0"/>
          </a:p>
        </p:txBody>
      </p:sp>
    </p:spTree>
    <p:extLst>
      <p:ext uri="{BB962C8B-B14F-4D97-AF65-F5344CB8AC3E}">
        <p14:creationId xmlns:p14="http://schemas.microsoft.com/office/powerpoint/2010/main" val="227203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18</a:t>
            </a:fld>
            <a:endParaRPr lang="es-ES" dirty="0"/>
          </a:p>
        </p:txBody>
      </p:sp>
    </p:spTree>
    <p:extLst>
      <p:ext uri="{BB962C8B-B14F-4D97-AF65-F5344CB8AC3E}">
        <p14:creationId xmlns:p14="http://schemas.microsoft.com/office/powerpoint/2010/main" val="153723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19</a:t>
            </a:fld>
            <a:endParaRPr lang="es-ES" dirty="0"/>
          </a:p>
        </p:txBody>
      </p:sp>
    </p:spTree>
    <p:extLst>
      <p:ext uri="{BB962C8B-B14F-4D97-AF65-F5344CB8AC3E}">
        <p14:creationId xmlns:p14="http://schemas.microsoft.com/office/powerpoint/2010/main" val="29552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a:t> </a:t>
            </a:r>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a:t>
            </a:fld>
            <a:endParaRPr lang="es-ES" dirty="0"/>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20</a:t>
            </a:fld>
            <a:endParaRPr lang="es-ES" dirty="0"/>
          </a:p>
        </p:txBody>
      </p:sp>
    </p:spTree>
    <p:extLst>
      <p:ext uri="{BB962C8B-B14F-4D97-AF65-F5344CB8AC3E}">
        <p14:creationId xmlns:p14="http://schemas.microsoft.com/office/powerpoint/2010/main" val="1421931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21</a:t>
            </a:fld>
            <a:endParaRPr lang="es-ES" dirty="0"/>
          </a:p>
        </p:txBody>
      </p:sp>
    </p:spTree>
    <p:extLst>
      <p:ext uri="{BB962C8B-B14F-4D97-AF65-F5344CB8AC3E}">
        <p14:creationId xmlns:p14="http://schemas.microsoft.com/office/powerpoint/2010/main" val="2289712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22</a:t>
            </a:fld>
            <a:endParaRPr lang="es-ES" dirty="0"/>
          </a:p>
        </p:txBody>
      </p:sp>
    </p:spTree>
    <p:extLst>
      <p:ext uri="{BB962C8B-B14F-4D97-AF65-F5344CB8AC3E}">
        <p14:creationId xmlns:p14="http://schemas.microsoft.com/office/powerpoint/2010/main" val="4227148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23</a:t>
            </a:fld>
            <a:endParaRPr lang="es-ES" dirty="0"/>
          </a:p>
        </p:txBody>
      </p:sp>
    </p:spTree>
    <p:extLst>
      <p:ext uri="{BB962C8B-B14F-4D97-AF65-F5344CB8AC3E}">
        <p14:creationId xmlns:p14="http://schemas.microsoft.com/office/powerpoint/2010/main" val="1869017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24</a:t>
            </a:fld>
            <a:endParaRPr lang="es-ES" dirty="0"/>
          </a:p>
        </p:txBody>
      </p:sp>
    </p:spTree>
    <p:extLst>
      <p:ext uri="{BB962C8B-B14F-4D97-AF65-F5344CB8AC3E}">
        <p14:creationId xmlns:p14="http://schemas.microsoft.com/office/powerpoint/2010/main" val="369004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3</a:t>
            </a:fld>
            <a:endParaRPr lang="es-ES" dirty="0"/>
          </a:p>
        </p:txBody>
      </p:sp>
    </p:spTree>
    <p:extLst>
      <p:ext uri="{BB962C8B-B14F-4D97-AF65-F5344CB8AC3E}">
        <p14:creationId xmlns:p14="http://schemas.microsoft.com/office/powerpoint/2010/main" val="45383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4</a:t>
            </a:fld>
            <a:endParaRPr lang="es-ES" dirty="0"/>
          </a:p>
        </p:txBody>
      </p:sp>
    </p:spTree>
    <p:extLst>
      <p:ext uri="{BB962C8B-B14F-4D97-AF65-F5344CB8AC3E}">
        <p14:creationId xmlns:p14="http://schemas.microsoft.com/office/powerpoint/2010/main" val="167143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5</a:t>
            </a:fld>
            <a:endParaRPr lang="es-ES" dirty="0"/>
          </a:p>
        </p:txBody>
      </p:sp>
    </p:spTree>
    <p:extLst>
      <p:ext uri="{BB962C8B-B14F-4D97-AF65-F5344CB8AC3E}">
        <p14:creationId xmlns:p14="http://schemas.microsoft.com/office/powerpoint/2010/main" val="82867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6</a:t>
            </a:fld>
            <a:endParaRPr lang="es-ES" dirty="0"/>
          </a:p>
        </p:txBody>
      </p:sp>
    </p:spTree>
    <p:extLst>
      <p:ext uri="{BB962C8B-B14F-4D97-AF65-F5344CB8AC3E}">
        <p14:creationId xmlns:p14="http://schemas.microsoft.com/office/powerpoint/2010/main" val="229771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7</a:t>
            </a:fld>
            <a:endParaRPr lang="es-ES" dirty="0"/>
          </a:p>
        </p:txBody>
      </p:sp>
    </p:spTree>
    <p:extLst>
      <p:ext uri="{BB962C8B-B14F-4D97-AF65-F5344CB8AC3E}">
        <p14:creationId xmlns:p14="http://schemas.microsoft.com/office/powerpoint/2010/main" val="20140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8</a:t>
            </a:fld>
            <a:endParaRPr lang="es-ES" dirty="0"/>
          </a:p>
        </p:txBody>
      </p:sp>
    </p:spTree>
    <p:extLst>
      <p:ext uri="{BB962C8B-B14F-4D97-AF65-F5344CB8AC3E}">
        <p14:creationId xmlns:p14="http://schemas.microsoft.com/office/powerpoint/2010/main" val="310350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9</a:t>
            </a:fld>
            <a:endParaRPr lang="es-ES" dirty="0"/>
          </a:p>
        </p:txBody>
      </p:sp>
    </p:spTree>
    <p:extLst>
      <p:ext uri="{BB962C8B-B14F-4D97-AF65-F5344CB8AC3E}">
        <p14:creationId xmlns:p14="http://schemas.microsoft.com/office/powerpoint/2010/main" val="185788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3E9B9459-25CE-40A2-B345-3C37E8C43C15}"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29DCB996-CD22-4BBC-9BD8-D422A4A670AF}"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DE769469-E73C-4D84-894B-33B71544AD78}"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B26A0A6F-BECE-41EA-BF07-798F4132C9EF}"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EBA4E8EF-BBD5-4328-B9AD-651CDE96AA78}"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CBBCEF7A-A401-4FF2-808B-CF842632DA4F}"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6E182FAF-75BA-4122-805A-A75045D55CE9}" type="datetime1">
              <a:rPr lang="es-ES" noProof="0" smtClean="0"/>
              <a:t>15/06/2019</a:t>
            </a:fld>
            <a:endParaRPr lang="es-ES" noProof="0" dirty="0"/>
          </a:p>
        </p:txBody>
      </p:sp>
      <p:sp>
        <p:nvSpPr>
          <p:cNvPr id="8" name="Marcador de pie de página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1F72C4E0-D24B-4FEB-8047-4C0D0110F0CE}" type="datetime1">
              <a:rPr lang="es-ES" noProof="0" smtClean="0"/>
              <a:t>15/06/2019</a:t>
            </a:fld>
            <a:endParaRPr lang="es-ES" noProof="0" dirty="0"/>
          </a:p>
        </p:txBody>
      </p:sp>
      <p:sp>
        <p:nvSpPr>
          <p:cNvPr id="4" name="Marcador de pie de página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es-ES" noProof="0" dirty="0"/>
          </a:p>
        </p:txBody>
      </p:sp>
      <p:sp>
        <p:nvSpPr>
          <p:cNvPr id="5" name="Marcador de posición de número de diapositiva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AFCECD4F-F723-4DE4-AF10-E28D68B82B2D}" type="datetime1">
              <a:rPr lang="es-ES" noProof="0" smtClean="0"/>
              <a:t>15/06/2019</a:t>
            </a:fld>
            <a:endParaRPr lang="es-ES" noProof="0" dirty="0"/>
          </a:p>
        </p:txBody>
      </p:sp>
      <p:sp>
        <p:nvSpPr>
          <p:cNvPr id="3" name="Marcador de pie de página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B6148780-B602-44CF-86FF-34AFCE04270A}"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imagen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2CF502F7-479D-448B-8DD6-F7BE5FAA2482}" type="datetime1">
              <a:rPr lang="es-ES" noProof="0" smtClean="0"/>
              <a:t>15/06/2019</a:t>
            </a:fld>
            <a:endParaRPr lang="es-ES" noProof="0" dirty="0"/>
          </a:p>
        </p:txBody>
      </p:sp>
      <p:sp>
        <p:nvSpPr>
          <p:cNvPr id="6" name="Marcador de pie de página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1B3EB86-27BA-4D1C-9385-C80361276849}" type="datetime1">
              <a:rPr lang="es-ES" noProof="0" smtClean="0"/>
              <a:t>15/06/2019</a:t>
            </a:fld>
            <a:endParaRPr lang="es-ES" noProof="0" dirty="0"/>
          </a:p>
        </p:txBody>
      </p:sp>
      <p:sp>
        <p:nvSpPr>
          <p:cNvPr id="5" name="Marcador de pie de página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6.png"/><Relationship Id="rId4" Type="http://schemas.openxmlformats.org/officeDocument/2006/relationships/diagramData" Target="../diagrams/data1.xm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48.png"/><Relationship Id="rId4" Type="http://schemas.openxmlformats.org/officeDocument/2006/relationships/diagramLayout" Target="../diagrams/layout2.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descr="Esta imagen es una forma decorativa abstracta.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orma libre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4" name="Cuadro de texto 23">
            <a:extLst>
              <a:ext uri="{FF2B5EF4-FFF2-40B4-BE49-F238E27FC236}">
                <a16:creationId xmlns:a16="http://schemas.microsoft.com/office/drawing/2014/main" id="{C1165547-DF3A-4694-9097-2BDAF2003713}"/>
              </a:ext>
            </a:extLst>
          </p:cNvPr>
          <p:cNvSpPr txBox="1"/>
          <p:nvPr/>
        </p:nvSpPr>
        <p:spPr>
          <a:xfrm>
            <a:off x="699982" y="2340858"/>
            <a:ext cx="4845708" cy="1261884"/>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Captainer: </a:t>
            </a:r>
          </a:p>
          <a:p>
            <a:pPr rtl="0"/>
            <a:endParaRPr lang="es-ES" sz="1400" b="1" dirty="0">
              <a:solidFill>
                <a:srgbClr val="002060"/>
              </a:solidFill>
              <a:latin typeface="Segoe UI" panose="020B0502040204020203" pitchFamily="34" charset="0"/>
              <a:cs typeface="Segoe UI" panose="020B0502040204020203" pitchFamily="34" charset="0"/>
            </a:endParaRPr>
          </a:p>
          <a:p>
            <a:pPr rtl="0"/>
            <a:r>
              <a:rPr lang="es-ES" sz="1400" b="1" dirty="0">
                <a:solidFill>
                  <a:srgbClr val="002060"/>
                </a:solidFill>
                <a:cs typeface="Segoe UI" panose="020B0502040204020203" pitchFamily="34" charset="0"/>
              </a:rPr>
              <a:t>Gestión de Implantaciones y soporte de incidencias</a:t>
            </a:r>
          </a:p>
        </p:txBody>
      </p:sp>
      <p:sp>
        <p:nvSpPr>
          <p:cNvPr id="55" name="Rectángulo 54">
            <a:extLst>
              <a:ext uri="{FF2B5EF4-FFF2-40B4-BE49-F238E27FC236}">
                <a16:creationId xmlns:a16="http://schemas.microsoft.com/office/drawing/2014/main" id="{6BBBCB2E-F413-4381-8378-02FDC20EA4F6}"/>
              </a:ext>
            </a:extLst>
          </p:cNvPr>
          <p:cNvSpPr/>
          <p:nvPr/>
        </p:nvSpPr>
        <p:spPr>
          <a:xfrm>
            <a:off x="733192" y="3950897"/>
            <a:ext cx="35361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Proyecto de fin de Ciclo: Desarrollo de Aplicaciones multiplataformas</a:t>
            </a:r>
          </a:p>
        </p:txBody>
      </p:sp>
      <p:grpSp>
        <p:nvGrpSpPr>
          <p:cNvPr id="56" name="Grupo 55" descr="Esta imagen es un icono de tres figuras humanas conectadas. ">
            <a:extLst>
              <a:ext uri="{FF2B5EF4-FFF2-40B4-BE49-F238E27FC236}">
                <a16:creationId xmlns:a16="http://schemas.microsoft.com/office/drawing/2014/main" id="{E56C5C06-BE0B-4D3E-8B77-1A2F0B930590}"/>
              </a:ext>
            </a:extLst>
          </p:cNvPr>
          <p:cNvGrpSpPr/>
          <p:nvPr/>
        </p:nvGrpSpPr>
        <p:grpSpPr>
          <a:xfrm>
            <a:off x="733192" y="1007161"/>
            <a:ext cx="569186" cy="530997"/>
            <a:chOff x="-27444701" y="-10180638"/>
            <a:chExt cx="10883901" cy="10153650"/>
          </a:xfrm>
          <a:solidFill>
            <a:schemeClr val="bg1">
              <a:lumMod val="50000"/>
            </a:schemeClr>
          </a:solidFill>
        </p:grpSpPr>
        <p:sp>
          <p:nvSpPr>
            <p:cNvPr id="57" name="Forma libre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8" name="Forma libre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9" name="Forma libre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60" name="Forma libre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4" name="Forma libre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5" name="Forma libre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6" name="Forma libre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7" name="Forma libre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8" name="Forma libre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3" name="Título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es-ES" dirty="0"/>
              <a:t>Diapositiva de recursos humanos 1</a:t>
            </a:r>
          </a:p>
        </p:txBody>
      </p:sp>
      <p:pic>
        <p:nvPicPr>
          <p:cNvPr id="21" name="Gráfico 20" descr="Programador">
            <a:extLst>
              <a:ext uri="{FF2B5EF4-FFF2-40B4-BE49-F238E27FC236}">
                <a16:creationId xmlns:a16="http://schemas.microsoft.com/office/drawing/2014/main" id="{750DDA96-038C-4D42-8218-AF5F0E168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3738" y="6167043"/>
            <a:ext cx="531266" cy="531266"/>
          </a:xfrm>
          <a:prstGeom prst="rect">
            <a:avLst/>
          </a:prstGeom>
        </p:spPr>
      </p:pic>
      <p:sp>
        <p:nvSpPr>
          <p:cNvPr id="4" name="Rectángulo 3">
            <a:extLst>
              <a:ext uri="{FF2B5EF4-FFF2-40B4-BE49-F238E27FC236}">
                <a16:creationId xmlns:a16="http://schemas.microsoft.com/office/drawing/2014/main" id="{ACD49492-E677-42B5-8650-2A8BC126B327}"/>
              </a:ext>
            </a:extLst>
          </p:cNvPr>
          <p:cNvSpPr/>
          <p:nvPr/>
        </p:nvSpPr>
        <p:spPr>
          <a:xfrm>
            <a:off x="3219488" y="6432676"/>
            <a:ext cx="3190361" cy="307777"/>
          </a:xfrm>
          <a:prstGeom prst="rect">
            <a:avLst/>
          </a:prstGeom>
        </p:spPr>
        <p:txBody>
          <a:bodyPr wrap="none">
            <a:spAutoFit/>
          </a:bodyPr>
          <a:lstStyle/>
          <a:p>
            <a:r>
              <a:rPr lang="es-ES" sz="1400" b="1" dirty="0">
                <a:solidFill>
                  <a:srgbClr val="002060"/>
                </a:solidFill>
                <a:cs typeface="Segoe UI" panose="020B0502040204020203" pitchFamily="34" charset="0"/>
              </a:rPr>
              <a:t>Por: Juan José González – 2º DAM - 2019</a:t>
            </a:r>
          </a:p>
        </p:txBody>
      </p:sp>
    </p:spTree>
    <p:extLst>
      <p:ext uri="{BB962C8B-B14F-4D97-AF65-F5344CB8AC3E}">
        <p14:creationId xmlns:p14="http://schemas.microsoft.com/office/powerpoint/2010/main" val="32543563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56326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3200" dirty="0"/>
              <a:t>Angular 7 y SPA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429476" y="4762489"/>
            <a:ext cx="416877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Su diseño SPA disminuye el número de ficheros requeridos para su funcionamiento y permite que la web sea asíncrona mediante peticiones AJAX</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9" name="Imagen 8">
            <a:extLst>
              <a:ext uri="{FF2B5EF4-FFF2-40B4-BE49-F238E27FC236}">
                <a16:creationId xmlns:a16="http://schemas.microsoft.com/office/drawing/2014/main" id="{E5CD3134-881A-47CE-8707-68F9BFFB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225" y="865651"/>
            <a:ext cx="5238750" cy="5800725"/>
          </a:xfrm>
          <a:prstGeom prst="rect">
            <a:avLst/>
          </a:prstGeom>
        </p:spPr>
      </p:pic>
      <p:sp>
        <p:nvSpPr>
          <p:cNvPr id="11" name="Cuadro de texto 1">
            <a:extLst>
              <a:ext uri="{FF2B5EF4-FFF2-40B4-BE49-F238E27FC236}">
                <a16:creationId xmlns:a16="http://schemas.microsoft.com/office/drawing/2014/main" id="{E3DF54F7-28AE-463E-B657-F852F86577F6}"/>
              </a:ext>
            </a:extLst>
          </p:cNvPr>
          <p:cNvSpPr txBox="1"/>
          <p:nvPr/>
        </p:nvSpPr>
        <p:spPr>
          <a:xfrm>
            <a:off x="401506" y="2018631"/>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a:r>
              <a:rPr lang="es-ES" i="0" dirty="0"/>
              <a:t>Angular es un </a:t>
            </a:r>
            <a:r>
              <a:rPr lang="es-ES" b="1" dirty="0"/>
              <a:t>framework</a:t>
            </a:r>
            <a:r>
              <a:rPr lang="es-ES" b="1" i="0" dirty="0"/>
              <a:t> JavaScript</a:t>
            </a:r>
            <a:r>
              <a:rPr lang="es-ES" i="0" dirty="0"/>
              <a:t>, </a:t>
            </a:r>
          </a:p>
          <a:p>
            <a:pPr algn="ctr"/>
            <a:r>
              <a:rPr lang="es-ES" i="0" dirty="0"/>
              <a:t>creado por Google y destinado </a:t>
            </a:r>
          </a:p>
          <a:p>
            <a:pPr algn="ctr"/>
            <a:r>
              <a:rPr lang="es-ES" i="0" dirty="0"/>
              <a:t>a facilitar la creación de aplicaciones web</a:t>
            </a:r>
          </a:p>
          <a:p>
            <a:pPr algn="ctr"/>
            <a:r>
              <a:rPr lang="es-ES" i="0" dirty="0"/>
              <a:t> modernas de tipo </a:t>
            </a:r>
            <a:r>
              <a:rPr lang="es-ES" b="1" i="0" dirty="0"/>
              <a:t>SPA</a:t>
            </a:r>
            <a:r>
              <a:rPr lang="es-ES" i="0" dirty="0"/>
              <a:t> (</a:t>
            </a:r>
            <a:r>
              <a:rPr lang="es-ES" dirty="0"/>
              <a:t>Single Page Application</a:t>
            </a:r>
            <a:r>
              <a:rPr lang="es-ES" i="0" dirty="0"/>
              <a:t>).</a:t>
            </a:r>
            <a:endParaRPr lang="es-ES" dirty="0"/>
          </a:p>
        </p:txBody>
      </p:sp>
    </p:spTree>
    <p:extLst>
      <p:ext uri="{BB962C8B-B14F-4D97-AF65-F5344CB8AC3E}">
        <p14:creationId xmlns:p14="http://schemas.microsoft.com/office/powerpoint/2010/main" val="252169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394D6CE-C114-4586-A31F-54F889059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4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6669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Migrando la base de datos e inyectando valores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6283619" cy="83099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Utilizaremos los ficheros ‘</a:t>
            </a:r>
            <a:r>
              <a:rPr lang="es-ES" sz="1800" b="1" dirty="0" err="1">
                <a:latin typeface="+mn-lt"/>
              </a:rPr>
              <a:t>Migrations</a:t>
            </a:r>
            <a:r>
              <a:rPr lang="es-ES" sz="1800" b="1" dirty="0">
                <a:latin typeface="+mn-lt"/>
              </a:rPr>
              <a:t>’ creados por nosotros </a:t>
            </a:r>
          </a:p>
          <a:p>
            <a:pPr rtl="0"/>
            <a:r>
              <a:rPr lang="es-ES" sz="1800" b="1" dirty="0">
                <a:latin typeface="+mn-lt"/>
              </a:rPr>
              <a:t>Para desplegar las tablas en la base de datos, mediante el comando: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6" name="Diagrama 5">
            <a:extLst>
              <a:ext uri="{FF2B5EF4-FFF2-40B4-BE49-F238E27FC236}">
                <a16:creationId xmlns:a16="http://schemas.microsoft.com/office/drawing/2014/main" id="{1D1D6210-6278-4C7A-8B5E-8E31E5549CFF}"/>
              </a:ext>
            </a:extLst>
          </p:cNvPr>
          <p:cNvGraphicFramePr/>
          <p:nvPr>
            <p:extLst>
              <p:ext uri="{D42A27DB-BD31-4B8C-83A1-F6EECF244321}">
                <p14:modId xmlns:p14="http://schemas.microsoft.com/office/powerpoint/2010/main" val="4244437645"/>
              </p:ext>
            </p:extLst>
          </p:nvPr>
        </p:nvGraphicFramePr>
        <p:xfrm>
          <a:off x="2933700" y="1320799"/>
          <a:ext cx="7226300" cy="481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n 7">
            <a:extLst>
              <a:ext uri="{FF2B5EF4-FFF2-40B4-BE49-F238E27FC236}">
                <a16:creationId xmlns:a16="http://schemas.microsoft.com/office/drawing/2014/main" id="{EB6AADAD-9C46-4EF5-A32C-5E47DA3DA0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9300" y="3750722"/>
            <a:ext cx="1460500" cy="1460500"/>
          </a:xfrm>
          <a:prstGeom prst="rect">
            <a:avLst/>
          </a:prstGeom>
        </p:spPr>
      </p:pic>
      <p:pic>
        <p:nvPicPr>
          <p:cNvPr id="12" name="Imagen 11">
            <a:extLst>
              <a:ext uri="{FF2B5EF4-FFF2-40B4-BE49-F238E27FC236}">
                <a16:creationId xmlns:a16="http://schemas.microsoft.com/office/drawing/2014/main" id="{29F7E357-8397-49BD-AF56-868F52D98695}"/>
              </a:ext>
            </a:extLst>
          </p:cNvPr>
          <p:cNvPicPr>
            <a:picLocks noChangeAspect="1"/>
          </p:cNvPicPr>
          <p:nvPr/>
        </p:nvPicPr>
        <p:blipFill rotWithShape="1">
          <a:blip r:embed="rId10">
            <a:extLst>
              <a:ext uri="{28A0092B-C50C-407E-A947-70E740481C1C}">
                <a14:useLocalDpi xmlns:a14="http://schemas.microsoft.com/office/drawing/2010/main" val="0"/>
              </a:ext>
            </a:extLst>
          </a:blip>
          <a:srcRect l="30948" b="34710"/>
          <a:stretch/>
        </p:blipFill>
        <p:spPr>
          <a:xfrm>
            <a:off x="8216571" y="3729566"/>
            <a:ext cx="1752929" cy="1448597"/>
          </a:xfrm>
          <a:prstGeom prst="rect">
            <a:avLst/>
          </a:prstGeom>
        </p:spPr>
      </p:pic>
      <p:sp>
        <p:nvSpPr>
          <p:cNvPr id="13" name="Rectangle 1">
            <a:extLst>
              <a:ext uri="{FF2B5EF4-FFF2-40B4-BE49-F238E27FC236}">
                <a16:creationId xmlns:a16="http://schemas.microsoft.com/office/drawing/2014/main" id="{07A59148-B10A-4C67-826C-4DFF41487D54}"/>
              </a:ext>
            </a:extLst>
          </p:cNvPr>
          <p:cNvSpPr>
            <a:spLocks noChangeArrowheads="1"/>
          </p:cNvSpPr>
          <p:nvPr/>
        </p:nvSpPr>
        <p:spPr bwMode="auto">
          <a:xfrm>
            <a:off x="5283201" y="3556911"/>
            <a:ext cx="2742870" cy="777075"/>
          </a:xfrm>
          <a:prstGeom prst="rect">
            <a:avLst/>
          </a:prstGeom>
          <a:noFill/>
          <a:ln>
            <a:noFill/>
          </a:ln>
          <a:effectLst>
            <a:reflection endPos="65000" dist="50800" dir="5400000" sy="-100000" algn="bl" rotWithShape="0"/>
          </a:effectLst>
        </p:spPr>
        <p:txBody>
          <a:bodyPr vert="horz" wrap="square" lIns="0" tIns="6348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s-ES" altLang="es-ES" b="1" i="1" strike="noStrike" cap="none" normalizeH="0" baseline="0" dirty="0">
                <a:ln>
                  <a:noFill/>
                </a:ln>
                <a:solidFill>
                  <a:schemeClr val="accent2">
                    <a:lumMod val="50000"/>
                  </a:schemeClr>
                </a:solidFill>
                <a:effectLst/>
                <a:latin typeface="Consolas" panose="020B0609020204030204" pitchFamily="49" charset="0"/>
              </a:rPr>
              <a:t>‘php artisan migrate’</a:t>
            </a:r>
            <a:br>
              <a:rPr kumimoji="0" lang="es-ES" altLang="es-ES" sz="2000" b="1" i="1" strike="noStrike" cap="none" normalizeH="0" baseline="0" dirty="0">
                <a:ln>
                  <a:noFill/>
                </a:ln>
                <a:solidFill>
                  <a:schemeClr val="accent2">
                    <a:lumMod val="50000"/>
                  </a:schemeClr>
                </a:solidFill>
                <a:effectLst/>
                <a:latin typeface="Consolas" panose="020B0609020204030204" pitchFamily="49" charset="0"/>
              </a:rPr>
            </a:br>
            <a:endParaRPr kumimoji="0" lang="es-ES" altLang="es-ES" sz="2000" b="1" i="1" strike="noStrike" cap="none" normalizeH="0" baseline="0" dirty="0">
              <a:ln>
                <a:noFill/>
              </a:ln>
              <a:solidFill>
                <a:schemeClr val="accent2">
                  <a:lumMod val="50000"/>
                </a:schemeClr>
              </a:solidFill>
              <a:effectLst/>
              <a:latin typeface="Consolas" panose="020B0609020204030204" pitchFamily="49" charset="0"/>
            </a:endParaRPr>
          </a:p>
        </p:txBody>
      </p:sp>
    </p:spTree>
    <p:extLst>
      <p:ext uri="{BB962C8B-B14F-4D97-AF65-F5344CB8AC3E}">
        <p14:creationId xmlns:p14="http://schemas.microsoft.com/office/powerpoint/2010/main" val="41304293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03250" y="379803"/>
            <a:ext cx="86331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Creando modelos y controladores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03250" y="1137481"/>
            <a:ext cx="10985500"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Creamos los modelos de las tablas de la base de datos y los controladores necesarios para los CRUD de la API REST</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D020E2D-B050-4845-82CA-035A28E4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2088647"/>
            <a:ext cx="9753600" cy="4495800"/>
          </a:xfrm>
          <a:prstGeom prst="rect">
            <a:avLst/>
          </a:prstGeom>
        </p:spPr>
      </p:pic>
    </p:spTree>
    <p:extLst>
      <p:ext uri="{BB962C8B-B14F-4D97-AF65-F5344CB8AC3E}">
        <p14:creationId xmlns:p14="http://schemas.microsoft.com/office/powerpoint/2010/main" val="20804153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994959" y="520701"/>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Probando las rutas de la API</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2398265" y="1471231"/>
            <a:ext cx="785063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Una vez definidos los modelos y desarrollado los controladores de nuestro ORM, definimos las rutas de la API en nuestro fichero ‘</a:t>
            </a:r>
            <a:r>
              <a:rPr lang="es-ES" sz="1800" b="1" dirty="0" err="1">
                <a:latin typeface="+mn-lt"/>
              </a:rPr>
              <a:t>web.php</a:t>
            </a:r>
            <a:r>
              <a:rPr lang="es-ES" sz="1800" b="1" dirty="0">
                <a:latin typeface="+mn-lt"/>
              </a:rPr>
              <a:t>’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773090" y="2406652"/>
            <a:ext cx="8645819"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Emplearemos la extensión POSTMAN para realizar pruebas sobre la API que hemos creado para la aplicación, siguiendo las normas de uso estandarizadas y que se muestran en la imagen inferior.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E72A10D-7F27-4ECC-8840-67034F527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81" y="3660774"/>
            <a:ext cx="7075566" cy="2676525"/>
          </a:xfrm>
          <a:prstGeom prst="rect">
            <a:avLst/>
          </a:prstGeom>
        </p:spPr>
      </p:pic>
      <p:pic>
        <p:nvPicPr>
          <p:cNvPr id="9" name="Imagen 8">
            <a:extLst>
              <a:ext uri="{FF2B5EF4-FFF2-40B4-BE49-F238E27FC236}">
                <a16:creationId xmlns:a16="http://schemas.microsoft.com/office/drawing/2014/main" id="{AACBDF6D-028A-4312-AEBF-5C5A4AA49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694" y="4422774"/>
            <a:ext cx="1914525" cy="1914525"/>
          </a:xfrm>
          <a:prstGeom prst="rect">
            <a:avLst/>
          </a:prstGeom>
        </p:spPr>
      </p:pic>
    </p:spTree>
    <p:extLst>
      <p:ext uri="{BB962C8B-B14F-4D97-AF65-F5344CB8AC3E}">
        <p14:creationId xmlns:p14="http://schemas.microsoft.com/office/powerpoint/2010/main" val="132675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5355979" y="3068338"/>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a:r>
              <a:rPr lang="es-ES" i="0" dirty="0"/>
              <a:t>Su estructura diferenciada nos permite categorizar </a:t>
            </a:r>
          </a:p>
          <a:p>
            <a:pPr algn="r"/>
            <a:r>
              <a:rPr lang="es-ES" i="0" dirty="0"/>
              <a:t>la lógica de la aplicación, haciendo que ciertas clases </a:t>
            </a:r>
          </a:p>
          <a:p>
            <a:pPr algn="r"/>
            <a:r>
              <a:rPr lang="es-ES" i="0" dirty="0"/>
              <a:t>Typescript realicen tareas concretas, evitando la redundancia </a:t>
            </a:r>
          </a:p>
          <a:p>
            <a:pPr algn="r"/>
            <a:r>
              <a:rPr lang="es-ES" i="0" dirty="0"/>
              <a:t>de código y obteniendo un código más ordenado y entendible</a:t>
            </a:r>
            <a:endParaRPr lang="es-ES"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4805263" y="1092143"/>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r" rtl="0"/>
            <a:r>
              <a:rPr lang="es-ES" sz="5400" dirty="0">
                <a:latin typeface="+mj-lt"/>
              </a:rPr>
              <a:t>Angular 7</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086600" y="5057560"/>
            <a:ext cx="449409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rtl="0"/>
            <a:r>
              <a:rPr lang="es-ES" sz="1800" b="1" dirty="0">
                <a:latin typeface="+mn-lt"/>
              </a:rPr>
              <a:t>La estructura de Angular nos permite desarrollar una aplicación dinámica, modular y con amplias características y una gran posibilidad de crecimiento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1026" name="Picture 2" descr="https://www.ngdevelop.tech/wp-content/uploads/2017/12/Angular_Architecture.png">
            <a:extLst>
              <a:ext uri="{FF2B5EF4-FFF2-40B4-BE49-F238E27FC236}">
                <a16:creationId xmlns:a16="http://schemas.microsoft.com/office/drawing/2014/main" id="{B0776B2C-F7B7-4C5C-9CC3-2EE7DD1E4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92" y="610962"/>
            <a:ext cx="7302759" cy="400035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1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5653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ES" sz="4400" b="1" i="0" u="none" strike="noStrike" kern="1200" cap="none" spc="0" normalizeH="0" baseline="0" noProof="0" dirty="0">
                <a:ln>
                  <a:noFill/>
                </a:ln>
                <a:solidFill>
                  <a:srgbClr val="002060"/>
                </a:solidFill>
                <a:effectLst/>
                <a:uLnTx/>
                <a:uFillTx/>
                <a:latin typeface="+mj-lt"/>
                <a:ea typeface="+mn-ea"/>
                <a:cs typeface="Segoe UI" panose="020B0502040204020203" pitchFamily="34" charset="0"/>
              </a:rPr>
              <a:t>Creación de Nuevos componentes y enrutado</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50898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u="none" strike="noStrike" kern="1200" cap="none" spc="0" normalizeH="0" baseline="0" noProof="0" dirty="0">
                <a:ln>
                  <a:noFill/>
                </a:ln>
                <a:solidFill>
                  <a:srgbClr val="002060"/>
                </a:solidFill>
                <a:effectLst/>
                <a:uLnTx/>
                <a:uFillTx/>
                <a:latin typeface="+mn-lt"/>
                <a:ea typeface="+mn-ea"/>
                <a:cs typeface="Segoe UI" panose="020B0502040204020203" pitchFamily="34" charset="0"/>
              </a:rPr>
              <a:t>Separaremos la lógica de nuestra aplicación en distintos componentes o servicios. Cada componente realizará una tarea concreta en nuestra aplicación: mostrar un listado de incidencias, añadir una implantación, mostrar un mensaje de confirmación</a:t>
            </a:r>
            <a:r>
              <a:rPr lang="es-ES" sz="1800" b="1" dirty="0">
                <a:latin typeface="+mn-lt"/>
              </a:rPr>
              <a:t>, cerrar la sesión, etc.</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1" y="3577747"/>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Para navegar entre la vista de los distintos componentes, emplearemos los módulos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y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ActivateRouter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definiendo rutas (URL) dentro de la propia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DBFB3CBD-DF6D-41A2-8C42-627C6578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64" y="1239374"/>
            <a:ext cx="4953000" cy="4752975"/>
          </a:xfrm>
          <a:prstGeom prst="rect">
            <a:avLst/>
          </a:prstGeom>
        </p:spPr>
      </p:pic>
    </p:spTree>
    <p:extLst>
      <p:ext uri="{BB962C8B-B14F-4D97-AF65-F5344CB8AC3E}">
        <p14:creationId xmlns:p14="http://schemas.microsoft.com/office/powerpoint/2010/main" val="17738965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73121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Comunicación Vista – Modelo – Controlador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69773" y="1552387"/>
            <a:ext cx="45183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En nuestra aplicación seguimos el paradigma modelo-vista-controlador, en el cual separamos la lógica del componente de la interfaz, por imposición del propio Framework, así como el modelo de ambos, en el cual contiene los datos y la lógica de negocio de la aplicación.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244322" y="3792149"/>
            <a:ext cx="5369219" cy="270843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Hallamos los tres tipos de ficheros muy diferenciados:</a:t>
            </a:r>
          </a:p>
          <a:p>
            <a:pPr algn="ctr" rtl="0"/>
            <a:endParaRPr lang="es-ES" i="0" dirty="0"/>
          </a:p>
          <a:p>
            <a:pPr marL="285750" indent="-285750" algn="ctr" rtl="0">
              <a:buFont typeface="Wingdings" panose="05000000000000000000" pitchFamily="2" charset="2"/>
              <a:buChar char="§"/>
            </a:pPr>
            <a:r>
              <a:rPr lang="es-ES" b="1" i="0" dirty="0" err="1"/>
              <a:t>Deploy.ts</a:t>
            </a:r>
            <a:r>
              <a:rPr lang="es-ES" b="1" i="0" dirty="0"/>
              <a:t>: </a:t>
            </a:r>
            <a:r>
              <a:rPr lang="es-ES" i="0" dirty="0"/>
              <a:t>Contiene las propiedades del objeto ‘</a:t>
            </a:r>
            <a:r>
              <a:rPr lang="es-ES" i="0" dirty="0" err="1"/>
              <a:t>deploy</a:t>
            </a:r>
            <a:r>
              <a:rPr lang="es-ES" i="0" dirty="0"/>
              <a:t>’ que referencia a la tabla ‘</a:t>
            </a:r>
            <a:r>
              <a:rPr lang="es-ES" i="0" dirty="0" err="1"/>
              <a:t>deploy</a:t>
            </a:r>
            <a:r>
              <a:rPr lang="es-ES" i="0" dirty="0"/>
              <a:t>’ de la base de datos</a:t>
            </a:r>
          </a:p>
          <a:p>
            <a:pPr marL="285750" indent="-285750" algn="ctr" rtl="0">
              <a:buFont typeface="Wingdings" panose="05000000000000000000" pitchFamily="2" charset="2"/>
              <a:buChar char="§"/>
            </a:pPr>
            <a:r>
              <a:rPr lang="es-ES" b="1" i="0" dirty="0" err="1"/>
              <a:t>add-deploy.component.ts</a:t>
            </a:r>
            <a:r>
              <a:rPr lang="es-ES" b="1" i="0" dirty="0"/>
              <a:t>: </a:t>
            </a:r>
            <a:r>
              <a:rPr lang="es-ES" i="0" dirty="0"/>
              <a:t>Contiene la lógica del componente que añade implantaciones mediante un método que realiza la petición POST</a:t>
            </a:r>
          </a:p>
          <a:p>
            <a:pPr marL="285750" indent="-285750" algn="ctr" rtl="0">
              <a:buFont typeface="Wingdings" panose="05000000000000000000" pitchFamily="2" charset="2"/>
              <a:buChar char="§"/>
            </a:pPr>
            <a:r>
              <a:rPr lang="es-ES" b="1" i="0" dirty="0"/>
              <a:t>add-deploy.component.html</a:t>
            </a:r>
            <a:r>
              <a:rPr lang="es-ES" i="0" dirty="0"/>
              <a:t>: Contiene la plantilla con los elementos de la interfaz necesarios para interactuar con la lógica y el usuario (formulario, títulos, etc. )</a:t>
            </a:r>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E7E7879E-0996-4C6B-92B7-11ADEE462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60" y="2171700"/>
            <a:ext cx="5949332" cy="2974666"/>
          </a:xfrm>
          <a:prstGeom prst="rect">
            <a:avLst/>
          </a:prstGeom>
        </p:spPr>
      </p:pic>
    </p:spTree>
    <p:extLst>
      <p:ext uri="{BB962C8B-B14F-4D97-AF65-F5344CB8AC3E}">
        <p14:creationId xmlns:p14="http://schemas.microsoft.com/office/powerpoint/2010/main" val="205855276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64DE1A0-323A-404A-AF45-06E6C31FE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813" y="1090"/>
            <a:ext cx="13083624" cy="6855819"/>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131695" y="505802"/>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Servicio CRUD Angular</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480037" y="5107784"/>
            <a:ext cx="5064420" cy="138499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Realizaremos un CRUD de incidencias y un CRUD de implantaciones desde la aplicación, empleando un servicio Angular que posea los métodos HTTPClient, encargados de realizar las peticiones (Promesas) al Back-End</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
        <p:nvSpPr>
          <p:cNvPr id="9" name="Cuadro de texto 3">
            <a:extLst>
              <a:ext uri="{FF2B5EF4-FFF2-40B4-BE49-F238E27FC236}">
                <a16:creationId xmlns:a16="http://schemas.microsoft.com/office/drawing/2014/main" id="{85CB1B4D-9441-4C01-83D2-639725C51FD8}"/>
              </a:ext>
            </a:extLst>
          </p:cNvPr>
          <p:cNvSpPr txBox="1"/>
          <p:nvPr/>
        </p:nvSpPr>
        <p:spPr>
          <a:xfrm>
            <a:off x="6788940" y="5107784"/>
            <a:ext cx="5064420"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Calibri (Cuerpo)"/>
              </a:rPr>
              <a:t>En cada componente encargado de realizar una tarea relacionada con el CRUD (añadir incidencia, listar detalles de implantación, etc.), haremos una llamada al método del servicio Angular mediante un método observable, que devuelva la respuesta de la petición en una función de </a:t>
            </a:r>
            <a:r>
              <a:rPr lang="es-ES" sz="1800" b="1" dirty="0" err="1">
                <a:latin typeface="Calibri (Cuerpo)"/>
              </a:rPr>
              <a:t>CallBack</a:t>
            </a:r>
            <a:endParaRPr lang="es-ES" sz="1800" b="1" dirty="0">
              <a:latin typeface="Calibri (Cuerpo)"/>
            </a:endParaRPr>
          </a:p>
        </p:txBody>
      </p:sp>
    </p:spTree>
    <p:extLst>
      <p:ext uri="{BB962C8B-B14F-4D97-AF65-F5344CB8AC3E}">
        <p14:creationId xmlns:p14="http://schemas.microsoft.com/office/powerpoint/2010/main" val="305535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6938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Validación de usuario: Componente y servicio de Autenticación</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584059"/>
            <a:ext cx="652935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La autenticación se realiza mediante una combinación de técnicas del Front-End y el Back-End</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2" y="2647301"/>
            <a:ext cx="5020876" cy="3939540"/>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rtl="0">
              <a:buFont typeface="+mj-lt"/>
              <a:buAutoNum type="arabicPeriod"/>
            </a:pPr>
            <a:r>
              <a:rPr lang="es-ES" i="0" dirty="0"/>
              <a:t>Recogemos los datos de la interfaz de la aplicación, empleando directivas ‘</a:t>
            </a:r>
            <a:r>
              <a:rPr lang="es-ES" i="0" dirty="0" err="1"/>
              <a:t>ngModel</a:t>
            </a:r>
            <a:r>
              <a:rPr lang="es-ES" i="0" dirty="0"/>
              <a:t>’, realizando el llamado ‘Binding’</a:t>
            </a:r>
          </a:p>
          <a:p>
            <a:pPr marL="342900" indent="-342900" rtl="0">
              <a:buFont typeface="+mj-lt"/>
              <a:buAutoNum type="arabicPeriod"/>
            </a:pPr>
            <a:r>
              <a:rPr lang="es-ES" i="0" dirty="0"/>
              <a:t>Preparamos el envío hacia el servicio Angular de Autenticación desde el método observable del componente de Login</a:t>
            </a:r>
          </a:p>
          <a:p>
            <a:pPr marL="342900" indent="-342900" rtl="0">
              <a:buFont typeface="+mj-lt"/>
              <a:buAutoNum type="arabicPeriod"/>
            </a:pPr>
            <a:r>
              <a:rPr lang="es-ES" i="0" dirty="0"/>
              <a:t>El servicio Angular realiza la petición POST al Back-End mediante una </a:t>
            </a:r>
            <a:r>
              <a:rPr lang="es-ES" dirty="0"/>
              <a:t>promesa</a:t>
            </a:r>
            <a:r>
              <a:rPr lang="es-ES" i="0" dirty="0"/>
              <a:t>.</a:t>
            </a:r>
          </a:p>
          <a:p>
            <a:pPr marL="342900" indent="-342900">
              <a:buFont typeface="+mj-lt"/>
              <a:buAutoNum type="arabicPeriod"/>
            </a:pPr>
            <a:r>
              <a:rPr lang="es-ES" i="0" dirty="0"/>
              <a:t>El Back-End procesa la información. Valida que los datos sean correctos y, en caso afirmativo, genera el token de autenticación mediante la herramienta </a:t>
            </a:r>
            <a:r>
              <a:rPr lang="es-ES" b="1" i="0" dirty="0"/>
              <a:t>Oauth2</a:t>
            </a:r>
          </a:p>
          <a:p>
            <a:pPr marL="342900" indent="-342900">
              <a:buFont typeface="+mj-lt"/>
              <a:buAutoNum type="arabicPeriod"/>
            </a:pPr>
            <a:r>
              <a:rPr lang="es-ES" i="0" dirty="0"/>
              <a:t>El resultado de la petición regresa al método del componente mediante una función de </a:t>
            </a:r>
            <a:r>
              <a:rPr lang="es-ES" dirty="0" err="1"/>
              <a:t>Callback</a:t>
            </a:r>
            <a:r>
              <a:rPr lang="es-ES" dirty="0"/>
              <a:t>. </a:t>
            </a:r>
            <a:r>
              <a:rPr lang="es-ES" i="0" dirty="0"/>
              <a:t>El token generado es recibido por Angular. </a:t>
            </a:r>
            <a:endParaRPr lang="es-ES" dirty="0"/>
          </a:p>
          <a:p>
            <a:pPr rtl="0"/>
            <a:endParaRPr lang="es-ES" i="0" dirty="0"/>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7CACE796-F3A6-49AD-AA9D-AE449293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597356"/>
            <a:ext cx="5556897" cy="2698147"/>
          </a:xfrm>
          <a:prstGeom prst="rect">
            <a:avLst/>
          </a:prstGeom>
        </p:spPr>
      </p:pic>
    </p:spTree>
    <p:extLst>
      <p:ext uri="{BB962C8B-B14F-4D97-AF65-F5344CB8AC3E}">
        <p14:creationId xmlns:p14="http://schemas.microsoft.com/office/powerpoint/2010/main" val="1551445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8E512D8-044F-441B-882C-AA7AF2D79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596" y="1816304"/>
            <a:ext cx="8004232" cy="3964478"/>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111376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Roles de usuario y validación de la sesión por JWT y servicio </a:t>
            </a:r>
            <a:r>
              <a:rPr lang="es-ES" sz="4400" dirty="0" err="1">
                <a:latin typeface="+mj-lt"/>
              </a:rPr>
              <a:t>Auth-guard</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2832304"/>
            <a:ext cx="31340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Contamos con un servicio adicional que comprueba que el usuario que ha iniciado sesión tiene permisos (está autorizado) para realizar las acciones que va a realizar dentro de la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Tree>
    <p:extLst>
      <p:ext uri="{BB962C8B-B14F-4D97-AF65-F5344CB8AC3E}">
        <p14:creationId xmlns:p14="http://schemas.microsoft.com/office/powerpoint/2010/main" val="24036879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D815E537-4AB4-4445-A3AC-40D738EDF3DC}"/>
              </a:ext>
            </a:extLst>
          </p:cNvPr>
          <p:cNvSpPr txBox="1"/>
          <p:nvPr/>
        </p:nvSpPr>
        <p:spPr>
          <a:xfrm>
            <a:off x="1183820" y="738390"/>
            <a:ext cx="4554244" cy="492443"/>
          </a:xfrm>
          <a:prstGeom prst="rect">
            <a:avLst/>
          </a:prstGeom>
          <a:noFill/>
        </p:spPr>
        <p:txBody>
          <a:bodyPr wrap="square" lIns="0" tIns="0" rIns="0" bIns="0" rtlCol="0">
            <a:spAutoFit/>
          </a:bodyPr>
          <a:lstStyle/>
          <a:p>
            <a:pPr rtl="0"/>
            <a:r>
              <a:rPr lang="es-ES" sz="3200" b="1" dirty="0">
                <a:solidFill>
                  <a:srgbClr val="002060"/>
                </a:solidFill>
                <a:cs typeface="Segoe UI" panose="020B0502040204020203" pitchFamily="34" charset="0"/>
              </a:rPr>
              <a:t>Briefing de la presentación</a:t>
            </a:r>
          </a:p>
        </p:txBody>
      </p:sp>
      <p:cxnSp>
        <p:nvCxnSpPr>
          <p:cNvPr id="4" name="Conector recto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o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369535"/>
            <a:ext cx="4201583" cy="2496022"/>
            <a:chOff x="518433" y="1692049"/>
            <a:chExt cx="4201583" cy="4048914"/>
          </a:xfrm>
        </p:grpSpPr>
        <p:grpSp>
          <p:nvGrpSpPr>
            <p:cNvPr id="21" name="Grupo 20">
              <a:extLst>
                <a:ext uri="{FF2B5EF4-FFF2-40B4-BE49-F238E27FC236}">
                  <a16:creationId xmlns:a16="http://schemas.microsoft.com/office/drawing/2014/main" id="{B111D787-E830-4638-97B3-205F0A0ABC3F}"/>
                </a:ext>
              </a:extLst>
            </p:cNvPr>
            <p:cNvGrpSpPr/>
            <p:nvPr/>
          </p:nvGrpSpPr>
          <p:grpSpPr>
            <a:xfrm>
              <a:off x="518433" y="1692049"/>
              <a:ext cx="4201583" cy="492443"/>
              <a:chOff x="518433" y="1851126"/>
              <a:chExt cx="4201583" cy="492443"/>
            </a:xfrm>
          </p:grpSpPr>
          <p:sp>
            <p:nvSpPr>
              <p:cNvPr id="6" name="Rectángulo: Esquinas redondeada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E9101D99-B002-4698-9C7E-C942B9AA2D39}"/>
                  </a:ext>
                </a:extLst>
              </p:cNvPr>
              <p:cNvSpPr/>
              <p:nvPr/>
            </p:nvSpPr>
            <p:spPr>
              <a:xfrm>
                <a:off x="1183821" y="1851126"/>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Precedentes: motivaciones y planteamiento inicial </a:t>
                </a:r>
              </a:p>
            </p:txBody>
          </p:sp>
        </p:grpSp>
        <p:grpSp>
          <p:nvGrpSpPr>
            <p:cNvPr id="20" name="Grupo 19">
              <a:extLst>
                <a:ext uri="{FF2B5EF4-FFF2-40B4-BE49-F238E27FC236}">
                  <a16:creationId xmlns:a16="http://schemas.microsoft.com/office/drawing/2014/main" id="{2D19246F-8F2D-4FAD-8927-AA34DDAA5DFA}"/>
                </a:ext>
              </a:extLst>
            </p:cNvPr>
            <p:cNvGrpSpPr/>
            <p:nvPr/>
          </p:nvGrpSpPr>
          <p:grpSpPr>
            <a:xfrm>
              <a:off x="518433" y="2775416"/>
              <a:ext cx="4201583" cy="492443"/>
              <a:chOff x="518433" y="2717554"/>
              <a:chExt cx="4201583" cy="492443"/>
            </a:xfrm>
          </p:grpSpPr>
          <p:sp>
            <p:nvSpPr>
              <p:cNvPr id="9" name="Rectángulo: Esquinas redondeada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B00C2221-E8A7-47E0-B2B2-5A6A32F96791}"/>
                  </a:ext>
                </a:extLst>
              </p:cNvPr>
              <p:cNvSpPr/>
              <p:nvPr/>
            </p:nvSpPr>
            <p:spPr>
              <a:xfrm>
                <a:off x="1183821" y="2717554"/>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Toma de decisiones: Plataformas de desarrollo</a:t>
                </a:r>
              </a:p>
            </p:txBody>
          </p:sp>
        </p:grpSp>
        <p:grpSp>
          <p:nvGrpSpPr>
            <p:cNvPr id="19" name="Grupo 18">
              <a:extLst>
                <a:ext uri="{FF2B5EF4-FFF2-40B4-BE49-F238E27FC236}">
                  <a16:creationId xmlns:a16="http://schemas.microsoft.com/office/drawing/2014/main" id="{9D065A01-39E4-4CC9-9075-3910C66205F5}"/>
                </a:ext>
              </a:extLst>
            </p:cNvPr>
            <p:cNvGrpSpPr/>
            <p:nvPr/>
          </p:nvGrpSpPr>
          <p:grpSpPr>
            <a:xfrm>
              <a:off x="518433" y="3858783"/>
              <a:ext cx="4201583" cy="399406"/>
              <a:chOff x="518433" y="3597907"/>
              <a:chExt cx="4201583" cy="399406"/>
            </a:xfrm>
          </p:grpSpPr>
          <p:sp>
            <p:nvSpPr>
              <p:cNvPr id="11" name="Rectángulo: Esquinas redondeada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Rectángulo 11">
                <a:extLst>
                  <a:ext uri="{FF2B5EF4-FFF2-40B4-BE49-F238E27FC236}">
                    <a16:creationId xmlns:a16="http://schemas.microsoft.com/office/drawing/2014/main" id="{CA17B45E-57F0-4725-89C0-3CD74A5097A3}"/>
                  </a:ext>
                </a:extLst>
              </p:cNvPr>
              <p:cNvSpPr/>
              <p:nvPr/>
            </p:nvSpPr>
            <p:spPr>
              <a:xfrm>
                <a:off x="1183821" y="3597907"/>
                <a:ext cx="3536195" cy="399406"/>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Análisis de la estructura del proyecto</a:t>
                </a:r>
              </a:p>
            </p:txBody>
          </p:sp>
        </p:grpSp>
        <p:grpSp>
          <p:nvGrpSpPr>
            <p:cNvPr id="18" name="Grupo 17">
              <a:extLst>
                <a:ext uri="{FF2B5EF4-FFF2-40B4-BE49-F238E27FC236}">
                  <a16:creationId xmlns:a16="http://schemas.microsoft.com/office/drawing/2014/main" id="{609D452F-25F9-4A2F-84BD-9A44714884C6}"/>
                </a:ext>
              </a:extLst>
            </p:cNvPr>
            <p:cNvGrpSpPr/>
            <p:nvPr/>
          </p:nvGrpSpPr>
          <p:grpSpPr>
            <a:xfrm>
              <a:off x="518433" y="4942149"/>
              <a:ext cx="4201583" cy="798814"/>
              <a:chOff x="518433" y="4478260"/>
              <a:chExt cx="4201583" cy="798814"/>
            </a:xfrm>
          </p:grpSpPr>
          <p:sp>
            <p:nvSpPr>
              <p:cNvPr id="13" name="Rectángulo: Esquinas redondeada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4" name="Rectángulo 13">
                <a:extLst>
                  <a:ext uri="{FF2B5EF4-FFF2-40B4-BE49-F238E27FC236}">
                    <a16:creationId xmlns:a16="http://schemas.microsoft.com/office/drawing/2014/main" id="{9187696D-0387-46E9-A420-AD2392161D95}"/>
                  </a:ext>
                </a:extLst>
              </p:cNvPr>
              <p:cNvSpPr/>
              <p:nvPr/>
            </p:nvSpPr>
            <p:spPr>
              <a:xfrm>
                <a:off x="1183821" y="4478260"/>
                <a:ext cx="3536195" cy="79881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Microframework Lumen y MySQL: Migraciones y modelos de tablas</a:t>
                </a:r>
              </a:p>
            </p:txBody>
          </p:sp>
        </p:grpSp>
      </p:grpSp>
      <p:sp>
        <p:nvSpPr>
          <p:cNvPr id="22" name="Elips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Elips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2" name="Grupo 61" descr="Esta imagen es la manos de una mujer escribiendo en una hoja de papel.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a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Forma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1" name="Forma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nvGrpSpPr>
            <p:cNvPr id="60" name="Grupo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a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54" name="Forma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Forma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Forma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67" name="Forma libre: Forma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sp>
        <p:nvSpPr>
          <p:cNvPr id="15" name="Título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es-ES" dirty="0"/>
              <a:t>Diapositiva de recursos humanos 2</a:t>
            </a:r>
          </a:p>
        </p:txBody>
      </p:sp>
      <p:grpSp>
        <p:nvGrpSpPr>
          <p:cNvPr id="41" name="Grupo 40">
            <a:extLst>
              <a:ext uri="{FF2B5EF4-FFF2-40B4-BE49-F238E27FC236}">
                <a16:creationId xmlns:a16="http://schemas.microsoft.com/office/drawing/2014/main" id="{F76AFE64-3776-4A9C-97E6-6EDE3FA0524E}"/>
              </a:ext>
              <a:ext uri="{C183D7F6-B498-43B3-948B-1728B52AA6E4}">
                <adec:decorative xmlns:adec="http://schemas.microsoft.com/office/drawing/2017/decorative" val="1"/>
              </a:ext>
            </a:extLst>
          </p:cNvPr>
          <p:cNvGrpSpPr/>
          <p:nvPr/>
        </p:nvGrpSpPr>
        <p:grpSpPr>
          <a:xfrm>
            <a:off x="510359" y="3962689"/>
            <a:ext cx="4201583" cy="2486694"/>
            <a:chOff x="518433" y="1692049"/>
            <a:chExt cx="4201583" cy="4052654"/>
          </a:xfrm>
        </p:grpSpPr>
        <p:grpSp>
          <p:nvGrpSpPr>
            <p:cNvPr id="42" name="Grupo 41">
              <a:extLst>
                <a:ext uri="{FF2B5EF4-FFF2-40B4-BE49-F238E27FC236}">
                  <a16:creationId xmlns:a16="http://schemas.microsoft.com/office/drawing/2014/main" id="{F43ACDF0-46D9-40E7-BC1A-73D923674E00}"/>
                </a:ext>
              </a:extLst>
            </p:cNvPr>
            <p:cNvGrpSpPr/>
            <p:nvPr/>
          </p:nvGrpSpPr>
          <p:grpSpPr>
            <a:xfrm>
              <a:off x="518433" y="1692049"/>
              <a:ext cx="4201583" cy="802550"/>
              <a:chOff x="518433" y="1851126"/>
              <a:chExt cx="4201583" cy="802550"/>
            </a:xfrm>
          </p:grpSpPr>
          <p:sp>
            <p:nvSpPr>
              <p:cNvPr id="70" name="Rectángulo: Esquinas redondeadas 5">
                <a:extLst>
                  <a:ext uri="{FF2B5EF4-FFF2-40B4-BE49-F238E27FC236}">
                    <a16:creationId xmlns:a16="http://schemas.microsoft.com/office/drawing/2014/main" id="{AD4AC9AB-26CE-4464-AA3F-BBAEE5DFCE6B}"/>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70">
                <a:extLst>
                  <a:ext uri="{FF2B5EF4-FFF2-40B4-BE49-F238E27FC236}">
                    <a16:creationId xmlns:a16="http://schemas.microsoft.com/office/drawing/2014/main" id="{9A99F52A-2375-4DCA-BE93-9B1785175E92}"/>
                  </a:ext>
                </a:extLst>
              </p:cNvPr>
              <p:cNvSpPr/>
              <p:nvPr/>
            </p:nvSpPr>
            <p:spPr>
              <a:xfrm>
                <a:off x="1183821" y="1851126"/>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 Diseño de la interfaz y componentes iniciales de la SPA</a:t>
                </a:r>
              </a:p>
            </p:txBody>
          </p:sp>
        </p:grpSp>
        <p:grpSp>
          <p:nvGrpSpPr>
            <p:cNvPr id="43" name="Grupo 42">
              <a:extLst>
                <a:ext uri="{FF2B5EF4-FFF2-40B4-BE49-F238E27FC236}">
                  <a16:creationId xmlns:a16="http://schemas.microsoft.com/office/drawing/2014/main" id="{31650BD8-C25A-4267-9F89-CDA02C523775}"/>
                </a:ext>
              </a:extLst>
            </p:cNvPr>
            <p:cNvGrpSpPr/>
            <p:nvPr/>
          </p:nvGrpSpPr>
          <p:grpSpPr>
            <a:xfrm>
              <a:off x="518433" y="2775416"/>
              <a:ext cx="4201583" cy="802550"/>
              <a:chOff x="518433" y="2717554"/>
              <a:chExt cx="4201583" cy="802550"/>
            </a:xfrm>
          </p:grpSpPr>
          <p:sp>
            <p:nvSpPr>
              <p:cNvPr id="66" name="Rectángulo: Esquinas redondeadas 8">
                <a:extLst>
                  <a:ext uri="{FF2B5EF4-FFF2-40B4-BE49-F238E27FC236}">
                    <a16:creationId xmlns:a16="http://schemas.microsoft.com/office/drawing/2014/main" id="{2ABF61EB-930A-4841-91E7-B558FEAD854B}"/>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28164EBC-05BB-4F3B-8C90-51E12D8280A5}"/>
                  </a:ext>
                </a:extLst>
              </p:cNvPr>
              <p:cNvSpPr/>
              <p:nvPr/>
            </p:nvSpPr>
            <p:spPr>
              <a:xfrm>
                <a:off x="1183821" y="2717554"/>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 Consumo del servicio REST mediante servicios HTTP</a:t>
                </a:r>
              </a:p>
            </p:txBody>
          </p:sp>
        </p:grpSp>
        <p:grpSp>
          <p:nvGrpSpPr>
            <p:cNvPr id="44" name="Grupo 43">
              <a:extLst>
                <a:ext uri="{FF2B5EF4-FFF2-40B4-BE49-F238E27FC236}">
                  <a16:creationId xmlns:a16="http://schemas.microsoft.com/office/drawing/2014/main" id="{C24200FD-ED5D-4960-97CF-477243EA4C55}"/>
                </a:ext>
              </a:extLst>
            </p:cNvPr>
            <p:cNvGrpSpPr/>
            <p:nvPr/>
          </p:nvGrpSpPr>
          <p:grpSpPr>
            <a:xfrm>
              <a:off x="518433" y="3858783"/>
              <a:ext cx="4201583" cy="802550"/>
              <a:chOff x="518433" y="3597907"/>
              <a:chExt cx="4201583" cy="802550"/>
            </a:xfrm>
          </p:grpSpPr>
          <p:sp>
            <p:nvSpPr>
              <p:cNvPr id="64" name="Rectángulo: Esquinas redondeadas 10">
                <a:extLst>
                  <a:ext uri="{FF2B5EF4-FFF2-40B4-BE49-F238E27FC236}">
                    <a16:creationId xmlns:a16="http://schemas.microsoft.com/office/drawing/2014/main" id="{E9F692E0-F868-42FC-87E4-6B93086CAD2F}"/>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5" name="Rectángulo 64">
                <a:extLst>
                  <a:ext uri="{FF2B5EF4-FFF2-40B4-BE49-F238E27FC236}">
                    <a16:creationId xmlns:a16="http://schemas.microsoft.com/office/drawing/2014/main" id="{3929AAD5-7092-461C-9266-9F8F807A4239}"/>
                  </a:ext>
                </a:extLst>
              </p:cNvPr>
              <p:cNvSpPr/>
              <p:nvPr/>
            </p:nvSpPr>
            <p:spPr>
              <a:xfrm>
                <a:off x="1183821" y="3597907"/>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III: Enrutamiento y autenticación mediante JWT y Rol de usuario</a:t>
                </a:r>
              </a:p>
            </p:txBody>
          </p:sp>
        </p:grpSp>
        <p:grpSp>
          <p:nvGrpSpPr>
            <p:cNvPr id="59" name="Grupo 58">
              <a:extLst>
                <a:ext uri="{FF2B5EF4-FFF2-40B4-BE49-F238E27FC236}">
                  <a16:creationId xmlns:a16="http://schemas.microsoft.com/office/drawing/2014/main" id="{8D3C8A87-EA4C-4E91-AE45-553FD1572896}"/>
                </a:ext>
              </a:extLst>
            </p:cNvPr>
            <p:cNvGrpSpPr/>
            <p:nvPr/>
          </p:nvGrpSpPr>
          <p:grpSpPr>
            <a:xfrm>
              <a:off x="518433" y="4942149"/>
              <a:ext cx="4201583" cy="802554"/>
              <a:chOff x="518433" y="4478260"/>
              <a:chExt cx="4201583" cy="802554"/>
            </a:xfrm>
          </p:grpSpPr>
          <p:sp>
            <p:nvSpPr>
              <p:cNvPr id="61" name="Rectángulo: Esquinas redondeadas 12">
                <a:extLst>
                  <a:ext uri="{FF2B5EF4-FFF2-40B4-BE49-F238E27FC236}">
                    <a16:creationId xmlns:a16="http://schemas.microsoft.com/office/drawing/2014/main" id="{56230F85-BADD-4634-99F4-5F3399744707}"/>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3" name="Rectángulo 62">
                <a:extLst>
                  <a:ext uri="{FF2B5EF4-FFF2-40B4-BE49-F238E27FC236}">
                    <a16:creationId xmlns:a16="http://schemas.microsoft.com/office/drawing/2014/main" id="{78578F98-374B-4908-A8E8-0B6F7C2DA1F7}"/>
                  </a:ext>
                </a:extLst>
              </p:cNvPr>
              <p:cNvSpPr/>
              <p:nvPr/>
            </p:nvSpPr>
            <p:spPr>
              <a:xfrm>
                <a:off x="1183821" y="4478260"/>
                <a:ext cx="3536195" cy="80255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Valoraciones finales y pruebas de la aplicación</a:t>
                </a:r>
              </a:p>
            </p:txBody>
          </p:sp>
        </p:grpSp>
      </p:grpSp>
    </p:spTree>
    <p:extLst>
      <p:ext uri="{BB962C8B-B14F-4D97-AF65-F5344CB8AC3E}">
        <p14:creationId xmlns:p14="http://schemas.microsoft.com/office/powerpoint/2010/main" val="28552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032000" y="273553"/>
            <a:ext cx="812800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3200" dirty="0"/>
              <a:t>CREATE, READ, UPDATE</a:t>
            </a:r>
            <a:r>
              <a:rPr lang="es-ES" sz="3200" dirty="0">
                <a:sym typeface="Wingdings" panose="05000000000000000000" pitchFamily="2" charset="2"/>
              </a:rPr>
              <a:t> GET, POST, PUT</a:t>
            </a:r>
            <a:r>
              <a:rPr lang="en-US" sz="3200" dirty="0">
                <a:sym typeface="Wingdings" panose="05000000000000000000" pitchFamily="2" charset="2"/>
              </a:rPr>
              <a:t> </a:t>
            </a:r>
            <a:endParaRPr lang="es-ES" sz="3200" dirty="0">
              <a:sym typeface="Wingdings" panose="05000000000000000000" pitchFamily="2" charset="2"/>
            </a:endParaRPr>
          </a:p>
          <a:p>
            <a:pPr rtl="0"/>
            <a:endParaRPr lang="es-ES" sz="320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7" name="Diagrama 6">
            <a:extLst>
              <a:ext uri="{FF2B5EF4-FFF2-40B4-BE49-F238E27FC236}">
                <a16:creationId xmlns:a16="http://schemas.microsoft.com/office/drawing/2014/main" id="{AFB79867-A451-4325-8821-32A14549E573}"/>
              </a:ext>
            </a:extLst>
          </p:cNvPr>
          <p:cNvGraphicFramePr/>
          <p:nvPr>
            <p:extLst>
              <p:ext uri="{D42A27DB-BD31-4B8C-83A1-F6EECF244321}">
                <p14:modId xmlns:p14="http://schemas.microsoft.com/office/powerpoint/2010/main" val="2488646440"/>
              </p:ext>
            </p:extLst>
          </p:nvPr>
        </p:nvGraphicFramePr>
        <p:xfrm>
          <a:off x="3178629" y="1010510"/>
          <a:ext cx="8360907" cy="557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CD7A7ADD-FB82-4DE6-960B-F43CA8F072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464" y="1072356"/>
            <a:ext cx="1616254" cy="1583537"/>
          </a:xfrm>
          <a:prstGeom prst="rect">
            <a:avLst/>
          </a:prstGeom>
        </p:spPr>
      </p:pic>
      <p:pic>
        <p:nvPicPr>
          <p:cNvPr id="13" name="Imagen 12">
            <a:extLst>
              <a:ext uri="{FF2B5EF4-FFF2-40B4-BE49-F238E27FC236}">
                <a16:creationId xmlns:a16="http://schemas.microsoft.com/office/drawing/2014/main" id="{7C490563-3D22-4FB2-9A1E-DD9EB3A20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29" y="2985465"/>
            <a:ext cx="1916265" cy="1583537"/>
          </a:xfrm>
          <a:prstGeom prst="rect">
            <a:avLst/>
          </a:prstGeom>
        </p:spPr>
      </p:pic>
      <p:pic>
        <p:nvPicPr>
          <p:cNvPr id="15" name="Imagen 14">
            <a:extLst>
              <a:ext uri="{FF2B5EF4-FFF2-40B4-BE49-F238E27FC236}">
                <a16:creationId xmlns:a16="http://schemas.microsoft.com/office/drawing/2014/main" id="{94061349-F8D2-4B5B-B82E-8B21C555C3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740" y="4818744"/>
            <a:ext cx="2203185" cy="1761024"/>
          </a:xfrm>
          <a:prstGeom prst="rect">
            <a:avLst/>
          </a:prstGeom>
        </p:spPr>
      </p:pic>
    </p:spTree>
    <p:extLst>
      <p:ext uri="{BB962C8B-B14F-4D97-AF65-F5344CB8AC3E}">
        <p14:creationId xmlns:p14="http://schemas.microsoft.com/office/powerpoint/2010/main" val="40995295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404182"/>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Maestro – Detalle y ‘</a:t>
            </a:r>
            <a:r>
              <a:rPr lang="es-ES" sz="4400" dirty="0" err="1">
                <a:latin typeface="+mj-lt"/>
              </a:rPr>
              <a:t>ActivatedRouter</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060511" y="1605494"/>
            <a:ext cx="5746590"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Encontramos dos variantes de esta filosofía de diseño:</a:t>
            </a:r>
          </a:p>
          <a:p>
            <a:pPr rtl="0"/>
            <a:endParaRPr lang="es-ES" sz="1800" b="1" dirty="0">
              <a:latin typeface="+mn-lt"/>
            </a:endParaRPr>
          </a:p>
          <a:p>
            <a:pPr marL="285750" indent="-285750" rtl="0">
              <a:buFont typeface="Arial" panose="020B0604020202020204" pitchFamily="34" charset="0"/>
              <a:buChar char="•"/>
            </a:pPr>
            <a:r>
              <a:rPr lang="es-ES" sz="1800" b="1" dirty="0">
                <a:latin typeface="+mn-lt"/>
              </a:rPr>
              <a:t>En el menú lateral de filtrado de incidencias por proyecto</a:t>
            </a:r>
          </a:p>
          <a:p>
            <a:pPr marL="285750" indent="-285750" rtl="0">
              <a:buFont typeface="Arial" panose="020B0604020202020204" pitchFamily="34" charset="0"/>
              <a:buChar char="•"/>
            </a:pPr>
            <a:r>
              <a:rPr lang="es-ES" sz="1800" b="1" dirty="0">
                <a:latin typeface="+mn-lt"/>
              </a:rPr>
              <a:t>En la vista de detalles de las incidencias de la aplicación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C184906-4B89-46B8-8122-A627FCFF3C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0511" y="3178514"/>
            <a:ext cx="9492411" cy="3519943"/>
          </a:xfrm>
          <a:prstGeom prst="rect">
            <a:avLst/>
          </a:prstGeom>
        </p:spPr>
      </p:pic>
      <p:sp>
        <p:nvSpPr>
          <p:cNvPr id="8" name="Rectángulo 7">
            <a:extLst>
              <a:ext uri="{FF2B5EF4-FFF2-40B4-BE49-F238E27FC236}">
                <a16:creationId xmlns:a16="http://schemas.microsoft.com/office/drawing/2014/main" id="{4731CE72-D1A2-41F9-AFC1-ED899270875F}"/>
              </a:ext>
            </a:extLst>
          </p:cNvPr>
          <p:cNvSpPr/>
          <p:nvPr/>
        </p:nvSpPr>
        <p:spPr>
          <a:xfrm>
            <a:off x="7678057" y="1468674"/>
            <a:ext cx="2874865" cy="1477328"/>
          </a:xfrm>
          <a:prstGeom prst="rect">
            <a:avLst/>
          </a:prstGeom>
        </p:spPr>
        <p:txBody>
          <a:bodyPr wrap="square">
            <a:spAutoFit/>
          </a:bodyPr>
          <a:lstStyle/>
          <a:p>
            <a:r>
              <a:rPr lang="es-ES" dirty="0"/>
              <a:t>Usamos el módulo ActivateRoute para que la navegación entre los detalles de un objeto, conocido su ID, sea más sencillo. </a:t>
            </a:r>
          </a:p>
        </p:txBody>
      </p:sp>
    </p:spTree>
    <p:extLst>
      <p:ext uri="{BB962C8B-B14F-4D97-AF65-F5344CB8AC3E}">
        <p14:creationId xmlns:p14="http://schemas.microsoft.com/office/powerpoint/2010/main" val="36056052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Limitaciones del proyecto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988038" y="1142686"/>
            <a:ext cx="10463733"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El tiempo de desarrollo total de la aplicación, con todas las correcciones de errores y pruebas de la aplicación que se requieren, excede el tiempo límite de desarrollo del proyecto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90949334-6C29-482D-9493-8F8088C4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771" y="2432742"/>
            <a:ext cx="4804229" cy="2970615"/>
          </a:xfrm>
          <a:prstGeom prst="rect">
            <a:avLst/>
          </a:prstGeom>
        </p:spPr>
      </p:pic>
      <p:pic>
        <p:nvPicPr>
          <p:cNvPr id="9" name="Imagen 8">
            <a:extLst>
              <a:ext uri="{FF2B5EF4-FFF2-40B4-BE49-F238E27FC236}">
                <a16:creationId xmlns:a16="http://schemas.microsoft.com/office/drawing/2014/main" id="{367D7C1C-38E0-4BD3-BE73-56C8D72D7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41" y="2084399"/>
            <a:ext cx="4262773" cy="4500047"/>
          </a:xfrm>
          <a:prstGeom prst="rect">
            <a:avLst/>
          </a:prstGeom>
        </p:spPr>
      </p:pic>
    </p:spTree>
    <p:extLst>
      <p:ext uri="{BB962C8B-B14F-4D97-AF65-F5344CB8AC3E}">
        <p14:creationId xmlns:p14="http://schemas.microsoft.com/office/powerpoint/2010/main" val="18783518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CD6025FD-5F9B-4B6D-8421-F19C2654B19B}"/>
              </a:ext>
            </a:extLst>
          </p:cNvPr>
          <p:cNvPicPr>
            <a:picLocks noChangeAspect="1"/>
          </p:cNvPicPr>
          <p:nvPr/>
        </p:nvPicPr>
        <p:blipFill rotWithShape="1">
          <a:blip r:embed="rId3"/>
          <a:srcRect t="10449" r="70595" b="60174"/>
          <a:stretch/>
        </p:blipFill>
        <p:spPr>
          <a:xfrm>
            <a:off x="-719179" y="-116113"/>
            <a:ext cx="12922518" cy="69926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Prueba de la aplicación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166124"/>
            <a:ext cx="7343162"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Probamos la aplicación funcionando en un servidor remoto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pSp>
        <p:nvGrpSpPr>
          <p:cNvPr id="9" name="Group 4">
            <a:extLst>
              <a:ext uri="{FF2B5EF4-FFF2-40B4-BE49-F238E27FC236}">
                <a16:creationId xmlns:a16="http://schemas.microsoft.com/office/drawing/2014/main" id="{958CDF71-7536-442A-86B4-9E56B6836DD3}"/>
              </a:ext>
            </a:extLst>
          </p:cNvPr>
          <p:cNvGrpSpPr>
            <a:grpSpLocks noChangeAspect="1"/>
          </p:cNvGrpSpPr>
          <p:nvPr/>
        </p:nvGrpSpPr>
        <p:grpSpPr bwMode="auto">
          <a:xfrm>
            <a:off x="1066800" y="1166813"/>
            <a:ext cx="9486899" cy="5418138"/>
            <a:chOff x="672" y="735"/>
            <a:chExt cx="5976" cy="3413"/>
          </a:xfrm>
        </p:grpSpPr>
        <p:sp>
          <p:nvSpPr>
            <p:cNvPr id="10" name="AutoShape 3">
              <a:extLst>
                <a:ext uri="{FF2B5EF4-FFF2-40B4-BE49-F238E27FC236}">
                  <a16:creationId xmlns:a16="http://schemas.microsoft.com/office/drawing/2014/main" id="{195AB098-3F9D-4582-B614-B59868E48D54}"/>
                </a:ext>
              </a:extLst>
            </p:cNvPr>
            <p:cNvSpPr>
              <a:spLocks noChangeAspect="1" noChangeArrowheads="1" noTextEdit="1"/>
            </p:cNvSpPr>
            <p:nvPr/>
          </p:nvSpPr>
          <p:spPr bwMode="auto">
            <a:xfrm>
              <a:off x="1065" y="1124"/>
              <a:ext cx="558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a:extLst>
                <a:ext uri="{FF2B5EF4-FFF2-40B4-BE49-F238E27FC236}">
                  <a16:creationId xmlns:a16="http://schemas.microsoft.com/office/drawing/2014/main" id="{061809C6-3881-4337-B6AF-81DCA55D6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735"/>
              <a:ext cx="5587" cy="30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1921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¡Gracias!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No olviden formular sus preguntas </a:t>
            </a:r>
          </a:p>
        </p:txBody>
      </p:sp>
      <p:grpSp>
        <p:nvGrpSpPr>
          <p:cNvPr id="5" name="Grupo 4" descr="Esta imagen es un icono de tres seres humano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orma libre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 name="Forma libre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8" name="Forma libre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9" name="Forma libre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0" name="Forma libre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1" name="Forma libre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2" name="Forma libre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3" name="Forma libre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4" name="Forma libre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grpSp>
        <p:nvGrpSpPr>
          <p:cNvPr id="23" name="Grupo 22" descr="Esta imagen es de una forma abstracta.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orma libre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5" name="Título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r>
              <a:rPr lang="es-ES" dirty="0"/>
              <a:t>Diapositiva de recursos humanos 10</a:t>
            </a:r>
          </a:p>
        </p:txBody>
      </p:sp>
      <p:pic>
        <p:nvPicPr>
          <p:cNvPr id="17" name="Gráfico 16" descr="Cara sonriente sin relleno">
            <a:extLst>
              <a:ext uri="{FF2B5EF4-FFF2-40B4-BE49-F238E27FC236}">
                <a16:creationId xmlns:a16="http://schemas.microsoft.com/office/drawing/2014/main" id="{4DFCDF08-AACB-43B4-9C9A-DD7005ED4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2301" y="5345557"/>
            <a:ext cx="246221" cy="246221"/>
          </a:xfrm>
          <a:prstGeom prst="rect">
            <a:avLst/>
          </a:prstGeom>
        </p:spPr>
      </p:pic>
    </p:spTree>
    <p:extLst>
      <p:ext uri="{BB962C8B-B14F-4D97-AF65-F5344CB8AC3E}">
        <p14:creationId xmlns:p14="http://schemas.microsoft.com/office/powerpoint/2010/main" val="23525685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n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ángulo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Cuadro de texto 1">
            <a:extLst>
              <a:ext uri="{FF2B5EF4-FFF2-40B4-BE49-F238E27FC236}">
                <a16:creationId xmlns:a16="http://schemas.microsoft.com/office/drawing/2014/main" id="{62AEF5FE-6C45-4BF6-9676-571742C3CDD7}"/>
              </a:ext>
            </a:extLst>
          </p:cNvPr>
          <p:cNvSpPr txBox="1"/>
          <p:nvPr/>
        </p:nvSpPr>
        <p:spPr>
          <a:xfrm>
            <a:off x="689985" y="3615601"/>
            <a:ext cx="3603287" cy="53367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mj-lt"/>
                <a:cs typeface="Segoe UI" panose="020B0502040204020203" pitchFamily="34" charset="0"/>
              </a:rPr>
              <a:t>Precedentes</a:t>
            </a:r>
          </a:p>
        </p:txBody>
      </p:sp>
      <p:sp>
        <p:nvSpPr>
          <p:cNvPr id="3" name="Rectángulo 2">
            <a:extLst>
              <a:ext uri="{FF2B5EF4-FFF2-40B4-BE49-F238E27FC236}">
                <a16:creationId xmlns:a16="http://schemas.microsoft.com/office/drawing/2014/main" id="{A74D15AA-4B45-41B5-A81C-97FCBF019951}"/>
              </a:ext>
            </a:extLst>
          </p:cNvPr>
          <p:cNvSpPr/>
          <p:nvPr/>
        </p:nvSpPr>
        <p:spPr>
          <a:xfrm>
            <a:off x="806619" y="4168986"/>
            <a:ext cx="3061073"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Motivaciones y planteamiento inicial</a:t>
            </a:r>
          </a:p>
        </p:txBody>
      </p:sp>
      <p:sp>
        <p:nvSpPr>
          <p:cNvPr id="6" name="Rectángulo: Esquinas redondeada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Paralelogramo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4" name="Cuadro de texto 13">
            <a:extLst>
              <a:ext uri="{FF2B5EF4-FFF2-40B4-BE49-F238E27FC236}">
                <a16:creationId xmlns:a16="http://schemas.microsoft.com/office/drawing/2014/main" id="{A5704BA3-593E-4519-9139-4E1D86366677}"/>
              </a:ext>
            </a:extLst>
          </p:cNvPr>
          <p:cNvSpPr txBox="1"/>
          <p:nvPr/>
        </p:nvSpPr>
        <p:spPr>
          <a:xfrm>
            <a:off x="4490387" y="735451"/>
            <a:ext cx="3470809" cy="830997"/>
          </a:xfrm>
          <a:prstGeom prst="rect">
            <a:avLst/>
          </a:prstGeom>
          <a:noFill/>
        </p:spPr>
        <p:txBody>
          <a:bodyPr wrap="square" lIns="0" tIns="0" rIns="0" bIns="0" rtlCol="0">
            <a:spAutoFit/>
          </a:bodyPr>
          <a:lstStyle/>
          <a:p>
            <a:pPr rtl="0"/>
            <a:r>
              <a:rPr lang="es-ES" b="1" dirty="0">
                <a:solidFill>
                  <a:schemeClr val="bg1"/>
                </a:solidFill>
                <a:cs typeface="Segoe UI" panose="020B0502040204020203" pitchFamily="34" charset="0"/>
              </a:rPr>
              <a:t>La empresa necesita un software corporativo que requiere las siguientes características:</a:t>
            </a:r>
          </a:p>
        </p:txBody>
      </p:sp>
      <p:grpSp>
        <p:nvGrpSpPr>
          <p:cNvPr id="64" name="Grupo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1942397"/>
            <a:ext cx="3075334" cy="3920111"/>
            <a:chOff x="4711392" y="2032628"/>
            <a:chExt cx="3075333" cy="3920111"/>
          </a:xfrm>
        </p:grpSpPr>
        <p:grpSp>
          <p:nvGrpSpPr>
            <p:cNvPr id="99" name="Grupo 98">
              <a:extLst>
                <a:ext uri="{FF2B5EF4-FFF2-40B4-BE49-F238E27FC236}">
                  <a16:creationId xmlns:a16="http://schemas.microsoft.com/office/drawing/2014/main" id="{6E4AB604-CF34-4776-BFF1-9AD3477F593C}"/>
                </a:ext>
              </a:extLst>
            </p:cNvPr>
            <p:cNvGrpSpPr/>
            <p:nvPr/>
          </p:nvGrpSpPr>
          <p:grpSpPr>
            <a:xfrm>
              <a:off x="4719329" y="2032628"/>
              <a:ext cx="3067396" cy="738664"/>
              <a:chOff x="5063285" y="2035978"/>
              <a:chExt cx="3067396" cy="738664"/>
            </a:xfrm>
          </p:grpSpPr>
          <p:sp>
            <p:nvSpPr>
              <p:cNvPr id="12" name="Rectángulo 11">
                <a:extLst>
                  <a:ext uri="{FF2B5EF4-FFF2-40B4-BE49-F238E27FC236}">
                    <a16:creationId xmlns:a16="http://schemas.microsoft.com/office/drawing/2014/main" id="{267E4A54-8A0F-43A0-AA7D-F508F05BB2EF}"/>
                  </a:ext>
                </a:extLst>
              </p:cNvPr>
              <p:cNvSpPr/>
              <p:nvPr/>
            </p:nvSpPr>
            <p:spPr>
              <a:xfrm>
                <a:off x="5642387" y="2035978"/>
                <a:ext cx="2488294" cy="738664"/>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Gestión de incidencias e implantaciones por roles de usuario</a:t>
                </a:r>
              </a:p>
            </p:txBody>
          </p:sp>
          <p:grpSp>
            <p:nvGrpSpPr>
              <p:cNvPr id="51" name="Grupo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Elipse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4" name="Elipse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Elipse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Elipse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9" name="Forma libre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0" name="Elipse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1" name="Forma libre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2" name="Forma libre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Línea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98" name="Grupo 97">
              <a:extLst>
                <a:ext uri="{FF2B5EF4-FFF2-40B4-BE49-F238E27FC236}">
                  <a16:creationId xmlns:a16="http://schemas.microsoft.com/office/drawing/2014/main" id="{EF34A4EB-3F1D-46DA-8918-F39703249E85}"/>
                </a:ext>
              </a:extLst>
            </p:cNvPr>
            <p:cNvGrpSpPr/>
            <p:nvPr/>
          </p:nvGrpSpPr>
          <p:grpSpPr>
            <a:xfrm>
              <a:off x="4711392" y="3113161"/>
              <a:ext cx="3075333" cy="492443"/>
              <a:chOff x="5055348" y="2856123"/>
              <a:chExt cx="3075333" cy="492443"/>
            </a:xfrm>
          </p:grpSpPr>
          <p:grpSp>
            <p:nvGrpSpPr>
              <p:cNvPr id="15" name="Grupo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orma libre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Elipse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Elipse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3" name="Forma libre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4" name="Forma libre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Línea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Línea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65" name="Rectángulo 64">
                <a:extLst>
                  <a:ext uri="{FF2B5EF4-FFF2-40B4-BE49-F238E27FC236}">
                    <a16:creationId xmlns:a16="http://schemas.microsoft.com/office/drawing/2014/main" id="{D600301E-404F-4763-892B-EE1C3109F4D3}"/>
                  </a:ext>
                </a:extLst>
              </p:cNvPr>
              <p:cNvSpPr/>
              <p:nvPr/>
            </p:nvSpPr>
            <p:spPr>
              <a:xfrm>
                <a:off x="5642387" y="2856123"/>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Comunicación entre trabajadores de la empresa</a:t>
                </a:r>
              </a:p>
            </p:txBody>
          </p:sp>
        </p:grpSp>
        <p:grpSp>
          <p:nvGrpSpPr>
            <p:cNvPr id="97" name="Grupo 96">
              <a:extLst>
                <a:ext uri="{FF2B5EF4-FFF2-40B4-BE49-F238E27FC236}">
                  <a16:creationId xmlns:a16="http://schemas.microsoft.com/office/drawing/2014/main" id="{7375CECE-C8C6-426B-9A8C-EB696D69F141}"/>
                </a:ext>
              </a:extLst>
            </p:cNvPr>
            <p:cNvGrpSpPr/>
            <p:nvPr/>
          </p:nvGrpSpPr>
          <p:grpSpPr>
            <a:xfrm>
              <a:off x="4719329" y="4101260"/>
              <a:ext cx="3067396" cy="492443"/>
              <a:chOff x="5063285" y="3639850"/>
              <a:chExt cx="3067396" cy="492443"/>
            </a:xfrm>
          </p:grpSpPr>
          <p:grpSp>
            <p:nvGrpSpPr>
              <p:cNvPr id="41" name="Grupo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Elipse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Elipse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Forma libre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Elipse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81" name="Rectángulo 80">
                <a:extLst>
                  <a:ext uri="{FF2B5EF4-FFF2-40B4-BE49-F238E27FC236}">
                    <a16:creationId xmlns:a16="http://schemas.microsoft.com/office/drawing/2014/main" id="{E7E16F25-9A73-4F49-8593-4DDEE2A8AB5D}"/>
                  </a:ext>
                </a:extLst>
              </p:cNvPr>
              <p:cNvSpPr/>
              <p:nvPr/>
            </p:nvSpPr>
            <p:spPr>
              <a:xfrm>
                <a:off x="5642387" y="3639850"/>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Fácil acceso a las incidencias de sus clientes</a:t>
                </a:r>
              </a:p>
            </p:txBody>
          </p:sp>
        </p:grpSp>
        <p:grpSp>
          <p:nvGrpSpPr>
            <p:cNvPr id="96" name="Grupo 95">
              <a:extLst>
                <a:ext uri="{FF2B5EF4-FFF2-40B4-BE49-F238E27FC236}">
                  <a16:creationId xmlns:a16="http://schemas.microsoft.com/office/drawing/2014/main" id="{B7DB03EE-BB00-488A-B451-6DF7DA5AC981}"/>
                </a:ext>
              </a:extLst>
            </p:cNvPr>
            <p:cNvGrpSpPr/>
            <p:nvPr/>
          </p:nvGrpSpPr>
          <p:grpSpPr>
            <a:xfrm>
              <a:off x="4712185" y="5089358"/>
              <a:ext cx="3074540" cy="492443"/>
              <a:chOff x="5056141" y="4560242"/>
              <a:chExt cx="3074540" cy="492443"/>
            </a:xfrm>
          </p:grpSpPr>
          <p:grpSp>
            <p:nvGrpSpPr>
              <p:cNvPr id="30" name="Grupo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orma libre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Línea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Línea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Elipse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8" name="Elipse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0" name="Forma libre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94" name="Rectángulo 93">
                <a:extLst>
                  <a:ext uri="{FF2B5EF4-FFF2-40B4-BE49-F238E27FC236}">
                    <a16:creationId xmlns:a16="http://schemas.microsoft.com/office/drawing/2014/main" id="{9482C2C4-A83F-481A-A4DA-8A5D9AD7A680}"/>
                  </a:ext>
                </a:extLst>
              </p:cNvPr>
              <p:cNvSpPr/>
              <p:nvPr/>
            </p:nvSpPr>
            <p:spPr>
              <a:xfrm>
                <a:off x="5642387" y="4560242"/>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Acceso desde cualquier dispositivo de la empresa</a:t>
                </a:r>
              </a:p>
            </p:txBody>
          </p:sp>
        </p:grpSp>
        <p:grpSp>
          <p:nvGrpSpPr>
            <p:cNvPr id="13" name="Grupo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Grupo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ángulo: Esquinas redondeada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Esquinas redondeada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73" name="Rectángulo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65 %</a:t>
                </a:r>
              </a:p>
            </p:txBody>
          </p:sp>
        </p:grpSp>
        <p:grpSp>
          <p:nvGrpSpPr>
            <p:cNvPr id="11" name="Grupo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Grupo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ángulo: Esquinas redondeada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0" name="Rectángulo: Esquinas redondeada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2" name="Rectángulo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50 %</a:t>
                </a:r>
              </a:p>
            </p:txBody>
          </p:sp>
        </p:grpSp>
        <p:grpSp>
          <p:nvGrpSpPr>
            <p:cNvPr id="10" name="Grupo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Grupo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ángulo: Esquinas redondeada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5" name="Rectángulo: Esquinas redondeada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6" name="Rectángulo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80 %</a:t>
                </a:r>
              </a:p>
            </p:txBody>
          </p:sp>
        </p:grpSp>
        <p:grpSp>
          <p:nvGrpSpPr>
            <p:cNvPr id="9" name="Grupo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Grupo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ángulo: Esquinas redondeada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9" name="Rectángulo: Esquinas redondeada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90" name="Rectángulo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35 %</a:t>
                </a:r>
              </a:p>
            </p:txBody>
          </p:sp>
        </p:grpSp>
      </p:grpSp>
      <p:grpSp>
        <p:nvGrpSpPr>
          <p:cNvPr id="93" name="Grupo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733" y="1300476"/>
            <a:ext cx="3047138" cy="4810581"/>
            <a:chOff x="8462691" y="1300476"/>
            <a:chExt cx="3047138" cy="4810581"/>
          </a:xfrm>
        </p:grpSpPr>
        <p:sp>
          <p:nvSpPr>
            <p:cNvPr id="101" name="Cuadro de texto 100">
              <a:extLst>
                <a:ext uri="{FF2B5EF4-FFF2-40B4-BE49-F238E27FC236}">
                  <a16:creationId xmlns:a16="http://schemas.microsoft.com/office/drawing/2014/main" id="{CAECCF3F-B2FA-4F0A-96EE-B54207D66547}"/>
                </a:ext>
              </a:extLst>
            </p:cNvPr>
            <p:cNvSpPr txBox="1"/>
            <p:nvPr/>
          </p:nvSpPr>
          <p:spPr>
            <a:xfrm>
              <a:off x="8462691" y="130047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Empleo de lenguajes de programación multiplataforma:</a:t>
              </a:r>
            </a:p>
          </p:txBody>
        </p:sp>
        <p:sp>
          <p:nvSpPr>
            <p:cNvPr id="103" name="Rectángulo 102">
              <a:extLst>
                <a:ext uri="{FF2B5EF4-FFF2-40B4-BE49-F238E27FC236}">
                  <a16:creationId xmlns:a16="http://schemas.microsoft.com/office/drawing/2014/main" id="{CDAD2E5F-3DBB-47BA-B90E-DDB45972B6AF}"/>
                </a:ext>
              </a:extLst>
            </p:cNvPr>
            <p:cNvSpPr/>
            <p:nvPr/>
          </p:nvSpPr>
          <p:spPr>
            <a:xfrm>
              <a:off x="8483139" y="203403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Que nos permita la interacción con cualquier dispositivo. </a:t>
              </a:r>
            </a:p>
          </p:txBody>
        </p:sp>
        <p:sp>
          <p:nvSpPr>
            <p:cNvPr id="104" name="Cuadro de texto 103">
              <a:extLst>
                <a:ext uri="{FF2B5EF4-FFF2-40B4-BE49-F238E27FC236}">
                  <a16:creationId xmlns:a16="http://schemas.microsoft.com/office/drawing/2014/main" id="{36650A66-75C3-4933-AFC0-6AB58DFE89D9}"/>
                </a:ext>
              </a:extLst>
            </p:cNvPr>
            <p:cNvSpPr txBox="1"/>
            <p:nvPr/>
          </p:nvSpPr>
          <p:spPr>
            <a:xfrm>
              <a:off x="8462691" y="289970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Conexión en red con servidor local</a:t>
              </a:r>
            </a:p>
          </p:txBody>
        </p:sp>
        <p:sp>
          <p:nvSpPr>
            <p:cNvPr id="105" name="Rectángulo 104">
              <a:extLst>
                <a:ext uri="{FF2B5EF4-FFF2-40B4-BE49-F238E27FC236}">
                  <a16:creationId xmlns:a16="http://schemas.microsoft.com/office/drawing/2014/main" id="{AD1F5E0B-9D11-43FF-9946-9B61EF9D6E88}"/>
                </a:ext>
              </a:extLst>
            </p:cNvPr>
            <p:cNvSpPr/>
            <p:nvPr/>
          </p:nvSpPr>
          <p:spPr>
            <a:xfrm>
              <a:off x="8483139" y="363326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Necesariamente, requerimos herramientas para trabajar en red</a:t>
              </a:r>
            </a:p>
          </p:txBody>
        </p:sp>
        <p:sp>
          <p:nvSpPr>
            <p:cNvPr id="106" name="Cuadro de texto 105">
              <a:extLst>
                <a:ext uri="{FF2B5EF4-FFF2-40B4-BE49-F238E27FC236}">
                  <a16:creationId xmlns:a16="http://schemas.microsoft.com/office/drawing/2014/main" id="{2BACDD99-66AF-423B-B714-10B1BD09EBE4}"/>
                </a:ext>
              </a:extLst>
            </p:cNvPr>
            <p:cNvSpPr txBox="1"/>
            <p:nvPr/>
          </p:nvSpPr>
          <p:spPr>
            <a:xfrm>
              <a:off x="8462691" y="4638831"/>
              <a:ext cx="3047138" cy="276999"/>
            </a:xfrm>
            <a:prstGeom prst="rect">
              <a:avLst/>
            </a:prstGeom>
            <a:noFill/>
          </p:spPr>
          <p:txBody>
            <a:bodyPr wrap="square" lIns="0" tIns="0" rIns="0" bIns="0" rtlCol="0">
              <a:spAutoFit/>
            </a:bodyPr>
            <a:lstStyle/>
            <a:p>
              <a:pPr rtl="0"/>
              <a:r>
                <a:rPr lang="es-ES" b="1" dirty="0">
                  <a:solidFill>
                    <a:srgbClr val="002060"/>
                  </a:solidFill>
                  <a:cs typeface="Segoe UI" panose="020B0502040204020203" pitchFamily="34" charset="0"/>
                </a:rPr>
                <a:t>Entorno simple, ligero y seguro</a:t>
              </a:r>
            </a:p>
          </p:txBody>
        </p:sp>
        <p:sp>
          <p:nvSpPr>
            <p:cNvPr id="107" name="Rectángulo 106">
              <a:extLst>
                <a:ext uri="{FF2B5EF4-FFF2-40B4-BE49-F238E27FC236}">
                  <a16:creationId xmlns:a16="http://schemas.microsoft.com/office/drawing/2014/main" id="{D6D9691D-4606-4981-97A5-3BEAC7F0804E}"/>
                </a:ext>
              </a:extLst>
            </p:cNvPr>
            <p:cNvSpPr/>
            <p:nvPr/>
          </p:nvSpPr>
          <p:spPr>
            <a:xfrm>
              <a:off x="8483139" y="5372393"/>
              <a:ext cx="2975669" cy="738664"/>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Plataforma que sea fácil de manejar, segura a la hora de utilizarla y no sobrecargue el servidor. </a:t>
              </a:r>
            </a:p>
          </p:txBody>
        </p:sp>
        <p:cxnSp>
          <p:nvCxnSpPr>
            <p:cNvPr id="72" name="Conector recto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ítulo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es-ES" dirty="0"/>
              <a:t>Diapositiva de recursos humanos 3</a:t>
            </a:r>
          </a:p>
        </p:txBody>
      </p:sp>
    </p:spTree>
    <p:extLst>
      <p:ext uri="{BB962C8B-B14F-4D97-AF65-F5344CB8AC3E}">
        <p14:creationId xmlns:p14="http://schemas.microsoft.com/office/powerpoint/2010/main" val="186094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46969EBC-E8D3-4914-9A82-8E88F816E77E}"/>
              </a:ext>
            </a:extLst>
          </p:cNvPr>
          <p:cNvSpPr/>
          <p:nvPr/>
        </p:nvSpPr>
        <p:spPr>
          <a:xfrm>
            <a:off x="4297326" y="5850468"/>
            <a:ext cx="3703673" cy="430887"/>
          </a:xfrm>
          <a:prstGeom prst="rect">
            <a:avLst/>
          </a:prstGeom>
        </p:spPr>
        <p:txBody>
          <a:bodyPr wrap="square" lIns="0" tIns="0" rIns="0" bIns="0" rtlCol="0">
            <a:spAutoFit/>
          </a:bodyPr>
          <a:lstStyle/>
          <a:p>
            <a:pPr algn="ctr" rtl="0"/>
            <a:r>
              <a:rPr lang="es-ES" sz="2800" b="1" dirty="0">
                <a:solidFill>
                  <a:srgbClr val="002060"/>
                </a:solidFill>
                <a:cs typeface="Segoe UI" panose="020B0502040204020203" pitchFamily="34" charset="0"/>
              </a:rPr>
              <a:t>Equipo de Programación</a:t>
            </a:r>
            <a:endParaRPr lang="es-ES" sz="2800" dirty="0">
              <a:solidFill>
                <a:srgbClr val="002060"/>
              </a:solidFill>
            </a:endParaRPr>
          </a:p>
        </p:txBody>
      </p:sp>
      <p:grpSp>
        <p:nvGrpSpPr>
          <p:cNvPr id="27" name="Grupo 26" descr="Esta imagen es de un hombre visto desde atrás.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orma libre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 name="Autoforma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 name="Forma libre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7" name="Forma libre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8" name="Forma libre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9" name="Forma libre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Forma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1" name="Forma libre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Forma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0" name="Forma libre: Forma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Forma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3" name="Forma libre 25">
            <a:extLst>
              <a:ext uri="{FF2B5EF4-FFF2-40B4-BE49-F238E27FC236}">
                <a16:creationId xmlns:a16="http://schemas.microsoft.com/office/drawing/2014/main" id="{82A9CD09-E5BD-4051-A55B-752BE1EA490F}"/>
              </a:ext>
            </a:extLst>
          </p:cNvPr>
          <p:cNvSpPr>
            <a:spLocks/>
          </p:cNvSpPr>
          <p:nvPr/>
        </p:nvSpPr>
        <p:spPr bwMode="auto">
          <a:xfrm>
            <a:off x="34893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81" name="Grupo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Elipse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3" name="Forma libre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4" name="Elipse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5" name="Forma libre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6" name="Elipse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7" name="Forma libre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8" name="Forma libre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9" name="Forma libre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0" name="Forma libre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2" name="Elipse 24">
            <a:extLst>
              <a:ext uri="{FF2B5EF4-FFF2-40B4-BE49-F238E27FC236}">
                <a16:creationId xmlns:a16="http://schemas.microsoft.com/office/drawing/2014/main" id="{16A34343-0998-42BB-80E4-28FB10F8BF29}"/>
              </a:ext>
            </a:extLst>
          </p:cNvPr>
          <p:cNvSpPr>
            <a:spLocks noChangeArrowheads="1"/>
          </p:cNvSpPr>
          <p:nvPr/>
        </p:nvSpPr>
        <p:spPr bwMode="auto">
          <a:xfrm>
            <a:off x="27416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Elipse 28">
            <a:extLst>
              <a:ext uri="{FF2B5EF4-FFF2-40B4-BE49-F238E27FC236}">
                <a16:creationId xmlns:a16="http://schemas.microsoft.com/office/drawing/2014/main" id="{4699FCCF-8ACA-4F41-97A7-AD2C08AE5E98}"/>
              </a:ext>
            </a:extLst>
          </p:cNvPr>
          <p:cNvSpPr>
            <a:spLocks noChangeArrowheads="1"/>
          </p:cNvSpPr>
          <p:nvPr/>
        </p:nvSpPr>
        <p:spPr bwMode="auto">
          <a:xfrm>
            <a:off x="8229600" y="4182253"/>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Forma libre 27">
            <a:extLst>
              <a:ext uri="{FF2B5EF4-FFF2-40B4-BE49-F238E27FC236}">
                <a16:creationId xmlns:a16="http://schemas.microsoft.com/office/drawing/2014/main" id="{AAE4382C-A236-4EFC-A5CF-301D418C624F}"/>
              </a:ext>
            </a:extLst>
          </p:cNvPr>
          <p:cNvSpPr>
            <a:spLocks/>
          </p:cNvSpPr>
          <p:nvPr/>
        </p:nvSpPr>
        <p:spPr bwMode="auto">
          <a:xfrm>
            <a:off x="73056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43" name="Grupo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076643"/>
            <a:chOff x="9695998" y="4157408"/>
            <a:chExt cx="1734002" cy="1076643"/>
          </a:xfrm>
        </p:grpSpPr>
        <p:sp>
          <p:nvSpPr>
            <p:cNvPr id="331" name="Cuadro de texto 330">
              <a:extLst>
                <a:ext uri="{FF2B5EF4-FFF2-40B4-BE49-F238E27FC236}">
                  <a16:creationId xmlns:a16="http://schemas.microsoft.com/office/drawing/2014/main" id="{62109C55-9EBC-4778-80D4-D55D22307915}"/>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Bootstrap 4</a:t>
              </a:r>
            </a:p>
          </p:txBody>
        </p:sp>
        <p:sp>
          <p:nvSpPr>
            <p:cNvPr id="332" name="Rectángulo 331">
              <a:extLst>
                <a:ext uri="{FF2B5EF4-FFF2-40B4-BE49-F238E27FC236}">
                  <a16:creationId xmlns:a16="http://schemas.microsoft.com/office/drawing/2014/main" id="{779BDC05-BA31-44EF-B695-331F1F3CEBCA}"/>
                </a:ext>
              </a:extLst>
            </p:cNvPr>
            <p:cNvSpPr/>
            <p:nvPr/>
          </p:nvSpPr>
          <p:spPr>
            <a:xfrm>
              <a:off x="9695998" y="4987830"/>
              <a:ext cx="1729394"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Pautas de diseño</a:t>
              </a:r>
            </a:p>
          </p:txBody>
        </p:sp>
      </p:grpSp>
      <p:grpSp>
        <p:nvGrpSpPr>
          <p:cNvPr id="336" name="Grupo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322865"/>
            <a:chOff x="9695998" y="4157408"/>
            <a:chExt cx="1734002" cy="1322865"/>
          </a:xfrm>
        </p:grpSpPr>
        <p:sp>
          <p:nvSpPr>
            <p:cNvPr id="337" name="Cuadro de texto 336">
              <a:extLst>
                <a:ext uri="{FF2B5EF4-FFF2-40B4-BE49-F238E27FC236}">
                  <a16:creationId xmlns:a16="http://schemas.microsoft.com/office/drawing/2014/main" id="{3380BC47-47FB-44F3-9E0B-80B83E426031}"/>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Angular 7 </a:t>
              </a:r>
            </a:p>
          </p:txBody>
        </p:sp>
        <p:sp>
          <p:nvSpPr>
            <p:cNvPr id="338" name="Rectángulo 337">
              <a:extLst>
                <a:ext uri="{FF2B5EF4-FFF2-40B4-BE49-F238E27FC236}">
                  <a16:creationId xmlns:a16="http://schemas.microsoft.com/office/drawing/2014/main" id="{9DE6A47E-C4CC-416D-9C28-3273394521C8}"/>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Front-End </a:t>
              </a:r>
            </a:p>
            <a:p>
              <a:pPr rtl="0"/>
              <a:r>
                <a:rPr lang="es-ES" sz="1600" i="1" dirty="0">
                  <a:solidFill>
                    <a:srgbClr val="002060"/>
                  </a:solidFill>
                  <a:latin typeface="+mj-lt"/>
                  <a:cs typeface="Segoe UI" panose="020B0502040204020203" pitchFamily="34" charset="0"/>
                </a:rPr>
                <a:t>(Typescript - HTML)</a:t>
              </a:r>
            </a:p>
          </p:txBody>
        </p:sp>
      </p:grpSp>
      <p:grpSp>
        <p:nvGrpSpPr>
          <p:cNvPr id="45" name="Grupo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322865"/>
            <a:chOff x="1427303" y="2203556"/>
            <a:chExt cx="1594605" cy="1322865"/>
          </a:xfrm>
        </p:grpSpPr>
        <p:sp>
          <p:nvSpPr>
            <p:cNvPr id="340" name="Cuadro de texto 339">
              <a:extLst>
                <a:ext uri="{FF2B5EF4-FFF2-40B4-BE49-F238E27FC236}">
                  <a16:creationId xmlns:a16="http://schemas.microsoft.com/office/drawing/2014/main" id="{246A1BD9-59BD-467C-9A84-D6A5E4382773}"/>
                </a:ext>
              </a:extLst>
            </p:cNvPr>
            <p:cNvSpPr txBox="1"/>
            <p:nvPr/>
          </p:nvSpPr>
          <p:spPr>
            <a:xfrm>
              <a:off x="1427303" y="2203556"/>
              <a:ext cx="159460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Framework Lumen 5.5:</a:t>
              </a:r>
            </a:p>
          </p:txBody>
        </p:sp>
        <p:sp>
          <p:nvSpPr>
            <p:cNvPr id="341" name="Rectángulo 340">
              <a:extLst>
                <a:ext uri="{FF2B5EF4-FFF2-40B4-BE49-F238E27FC236}">
                  <a16:creationId xmlns:a16="http://schemas.microsoft.com/office/drawing/2014/main" id="{594EDD4C-FB3C-4D67-A0E0-448BE5307678}"/>
                </a:ext>
              </a:extLst>
            </p:cNvPr>
            <p:cNvSpPr/>
            <p:nvPr/>
          </p:nvSpPr>
          <p:spPr>
            <a:xfrm>
              <a:off x="1427304" y="3033978"/>
              <a:ext cx="1594604" cy="492443"/>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Como ORM del la aplicación (PHP) </a:t>
              </a:r>
            </a:p>
          </p:txBody>
        </p:sp>
      </p:grpSp>
      <p:grpSp>
        <p:nvGrpSpPr>
          <p:cNvPr id="342" name="Grupo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964043" y="4021103"/>
            <a:ext cx="1598853" cy="1815307"/>
            <a:chOff x="9695998" y="4157408"/>
            <a:chExt cx="1734002" cy="1815307"/>
          </a:xfrm>
        </p:grpSpPr>
        <p:sp>
          <p:nvSpPr>
            <p:cNvPr id="343" name="Cuadro de texto 342">
              <a:extLst>
                <a:ext uri="{FF2B5EF4-FFF2-40B4-BE49-F238E27FC236}">
                  <a16:creationId xmlns:a16="http://schemas.microsoft.com/office/drawing/2014/main" id="{36571B2F-0463-48D1-8CC7-EA6BC8F3FB67}"/>
                </a:ext>
              </a:extLst>
            </p:cNvPr>
            <p:cNvSpPr txBox="1"/>
            <p:nvPr/>
          </p:nvSpPr>
          <p:spPr>
            <a:xfrm>
              <a:off x="9700605" y="4157408"/>
              <a:ext cx="172939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Base de datos MySQL:</a:t>
              </a:r>
            </a:p>
          </p:txBody>
        </p:sp>
        <p:sp>
          <p:nvSpPr>
            <p:cNvPr id="344" name="Rectángulo 343">
              <a:extLst>
                <a:ext uri="{FF2B5EF4-FFF2-40B4-BE49-F238E27FC236}">
                  <a16:creationId xmlns:a16="http://schemas.microsoft.com/office/drawing/2014/main" id="{2BA0C149-973C-4722-BF48-FF9DE9B8BC55}"/>
                </a:ext>
              </a:extLst>
            </p:cNvPr>
            <p:cNvSpPr/>
            <p:nvPr/>
          </p:nvSpPr>
          <p:spPr>
            <a:xfrm>
              <a:off x="9695998" y="4987830"/>
              <a:ext cx="1729394" cy="984885"/>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Estructura relacional empleada por la empresa</a:t>
              </a:r>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953734"/>
            <a:chOff x="9379627" y="4410753"/>
            <a:chExt cx="2371352" cy="953734"/>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677108"/>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Toma </a:t>
              </a:r>
              <a:r>
                <a:rPr lang="es-ES" sz="4400" b="1">
                  <a:solidFill>
                    <a:srgbClr val="002060"/>
                  </a:solidFill>
                  <a:latin typeface="+mj-lt"/>
                  <a:cs typeface="Segoe UI" panose="020B0502040204020203" pitchFamily="34" charset="0"/>
                </a:rPr>
                <a:t>de decisiones</a:t>
              </a:r>
              <a:endParaRPr lang="es-ES" sz="4400" b="1" dirty="0">
                <a:solidFill>
                  <a:srgbClr val="002060"/>
                </a:solidFill>
                <a:latin typeface="+mj-lt"/>
                <a:cs typeface="Segoe UI" panose="020B0502040204020203" pitchFamily="34" charset="0"/>
              </a:endParaRP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276999"/>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Plataformas de desarrollo</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3" name="Imagen 2">
            <a:extLst>
              <a:ext uri="{FF2B5EF4-FFF2-40B4-BE49-F238E27FC236}">
                <a16:creationId xmlns:a16="http://schemas.microsoft.com/office/drawing/2014/main" id="{2C592D16-247B-47AB-881A-6A7EDFACE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3369" y="4415808"/>
            <a:ext cx="997945" cy="797850"/>
          </a:xfrm>
          <a:prstGeom prst="rect">
            <a:avLst/>
          </a:prstGeom>
        </p:spPr>
      </p:pic>
      <p:pic>
        <p:nvPicPr>
          <p:cNvPr id="23" name="Imagen 22">
            <a:extLst>
              <a:ext uri="{FF2B5EF4-FFF2-40B4-BE49-F238E27FC236}">
                <a16:creationId xmlns:a16="http://schemas.microsoft.com/office/drawing/2014/main" id="{9FB59CA7-048E-4BD1-95A8-C149490F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928" y="2463633"/>
            <a:ext cx="1022277" cy="766708"/>
          </a:xfrm>
          <a:prstGeom prst="rect">
            <a:avLst/>
          </a:prstGeom>
        </p:spPr>
      </p:pic>
      <p:pic>
        <p:nvPicPr>
          <p:cNvPr id="29" name="Imagen 28">
            <a:extLst>
              <a:ext uri="{FF2B5EF4-FFF2-40B4-BE49-F238E27FC236}">
                <a16:creationId xmlns:a16="http://schemas.microsoft.com/office/drawing/2014/main" id="{4C69A45A-A487-419B-ACC1-A992D5E5B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611" y="2160661"/>
            <a:ext cx="1375886" cy="1375886"/>
          </a:xfrm>
          <a:prstGeom prst="rect">
            <a:avLst/>
          </a:prstGeom>
        </p:spPr>
      </p:pic>
      <p:pic>
        <p:nvPicPr>
          <p:cNvPr id="31" name="Imagen 30">
            <a:extLst>
              <a:ext uri="{FF2B5EF4-FFF2-40B4-BE49-F238E27FC236}">
                <a16:creationId xmlns:a16="http://schemas.microsoft.com/office/drawing/2014/main" id="{02034DE9-8781-49E4-AE14-2AFE155DC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717" y="4394010"/>
            <a:ext cx="963353" cy="810003"/>
          </a:xfrm>
          <a:prstGeom prst="rect">
            <a:avLst/>
          </a:prstGeom>
        </p:spPr>
      </p:pic>
    </p:spTree>
    <p:extLst>
      <p:ext uri="{BB962C8B-B14F-4D97-AF65-F5344CB8AC3E}">
        <p14:creationId xmlns:p14="http://schemas.microsoft.com/office/powerpoint/2010/main" val="1869736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upo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23900" y="968477"/>
            <a:ext cx="5372100" cy="4921047"/>
            <a:chOff x="723900" y="968477"/>
            <a:chExt cx="5372100" cy="4921047"/>
          </a:xfrm>
        </p:grpSpPr>
        <p:sp>
          <p:nvSpPr>
            <p:cNvPr id="16" name="Forma libre 15">
              <a:extLst>
                <a:ext uri="{FF2B5EF4-FFF2-40B4-BE49-F238E27FC236}">
                  <a16:creationId xmlns:a16="http://schemas.microsoft.com/office/drawing/2014/main" id="{F9F720D8-8BAF-4A0C-B2DC-8A1F1E0B265B}"/>
                </a:ext>
              </a:extLst>
            </p:cNvPr>
            <p:cNvSpPr>
              <a:spLocks/>
            </p:cNvSpPr>
            <p:nvPr/>
          </p:nvSpPr>
          <p:spPr bwMode="auto">
            <a:xfrm>
              <a:off x="72390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solidFill>
              <a:srgbClr val="FFC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solidFill>
              <a:srgbClr val="FF0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solidFill>
              <a:srgbClr val="00B0F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8" descr="Esta imagen es un icono de tres personas interactuando.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FFC000"/>
                </a:gs>
                <a:gs pos="42000">
                  <a:srgbClr val="61E96E"/>
                </a:gs>
                <a:gs pos="0">
                  <a:srgbClr val="00B0F0"/>
                </a:gs>
              </a:gsLst>
              <a:lin ang="5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9" descr="Esta imagen es un icono de tres personas y un símbolo que representa la conexión a internet.">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FF0000"/>
                </a:gs>
                <a:gs pos="38000">
                  <a:srgbClr val="7030A0"/>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20" descr="Esta imagen es un icono de tres personas y un globo terráqueo.">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72000">
                  <a:srgbClr val="FFC000"/>
                </a:gs>
                <a:gs pos="22000">
                  <a:srgbClr val="FF0000"/>
                </a:gs>
                <a:gs pos="43000">
                  <a:srgbClr val="FB6305"/>
                </a:gs>
                <a:gs pos="60000">
                  <a:srgbClr val="FB8005"/>
                </a:gs>
                <a:gs pos="100000">
                  <a:srgbClr val="FFC00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1" descr="Esta imagen es un icono de cuatro personas interactuando.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FF0000"/>
                </a:gs>
                <a:gs pos="71000">
                  <a:srgbClr val="6672E4"/>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Rectángulo 62" descr="Esta imagen es de tres círculos superpuestos.   ">
              <a:extLst>
                <a:ext uri="{FF2B5EF4-FFF2-40B4-BE49-F238E27FC236}">
                  <a16:creationId xmlns:a16="http://schemas.microsoft.com/office/drawing/2014/main" id="{84BAF14B-A443-42DB-8BF6-893FAE5CCE6F}"/>
                </a:ext>
              </a:extLst>
            </p:cNvPr>
            <p:cNvSpPr/>
            <p:nvPr/>
          </p:nvSpPr>
          <p:spPr>
            <a:xfrm>
              <a:off x="4561225" y="4571423"/>
              <a:ext cx="1260332"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MySQL</a:t>
              </a:r>
            </a:p>
          </p:txBody>
        </p:sp>
        <p:sp>
          <p:nvSpPr>
            <p:cNvPr id="104" name="Rectángulo 103">
              <a:extLst>
                <a:ext uri="{FF2B5EF4-FFF2-40B4-BE49-F238E27FC236}">
                  <a16:creationId xmlns:a16="http://schemas.microsoft.com/office/drawing/2014/main" id="{10F61556-59B4-4A9C-90FA-556F81054F9F}"/>
                </a:ext>
              </a:extLst>
            </p:cNvPr>
            <p:cNvSpPr/>
            <p:nvPr/>
          </p:nvSpPr>
          <p:spPr>
            <a:xfrm>
              <a:off x="931858" y="4481916"/>
              <a:ext cx="1260332" cy="738664"/>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LUMEN 5.5</a:t>
              </a:r>
            </a:p>
          </p:txBody>
        </p:sp>
        <p:sp>
          <p:nvSpPr>
            <p:cNvPr id="105" name="Rectángulo 104">
              <a:extLst>
                <a:ext uri="{FF2B5EF4-FFF2-40B4-BE49-F238E27FC236}">
                  <a16:creationId xmlns:a16="http://schemas.microsoft.com/office/drawing/2014/main" id="{F5EBCB29-78BB-40FE-BAC2-F83D56B8F2B7}"/>
                </a:ext>
              </a:extLst>
            </p:cNvPr>
            <p:cNvSpPr/>
            <p:nvPr/>
          </p:nvSpPr>
          <p:spPr>
            <a:xfrm>
              <a:off x="2659224" y="1495581"/>
              <a:ext cx="1492898"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ANGULAR 7</a:t>
              </a:r>
            </a:p>
          </p:txBody>
        </p:sp>
      </p:grpSp>
      <p:sp>
        <p:nvSpPr>
          <p:cNvPr id="107" name="Cuadro de texto 106">
            <a:extLst>
              <a:ext uri="{FF2B5EF4-FFF2-40B4-BE49-F238E27FC236}">
                <a16:creationId xmlns:a16="http://schemas.microsoft.com/office/drawing/2014/main" id="{54EA7ED5-6E34-4D47-91B6-F78F5F8B4C6E}"/>
              </a:ext>
            </a:extLst>
          </p:cNvPr>
          <p:cNvSpPr txBox="1"/>
          <p:nvPr/>
        </p:nvSpPr>
        <p:spPr>
          <a:xfrm>
            <a:off x="7313766" y="770671"/>
            <a:ext cx="3603287" cy="1559594"/>
          </a:xfrm>
          <a:prstGeom prst="rect">
            <a:avLst/>
          </a:prstGeom>
          <a:noFill/>
        </p:spPr>
        <p:txBody>
          <a:bodyPr wrap="square" lIns="0" tIns="0" rIns="0" bIns="0" rtlCol="0">
            <a:spAutoFit/>
          </a:bodyPr>
          <a:lstStyle/>
          <a:p>
            <a:pPr algn="ctr" rtl="0">
              <a:lnSpc>
                <a:spcPts val="4000"/>
              </a:lnSpc>
            </a:pPr>
            <a:r>
              <a:rPr lang="es-ES" sz="4400" b="1" dirty="0">
                <a:solidFill>
                  <a:srgbClr val="002060"/>
                </a:solidFill>
                <a:cs typeface="Segoe UI" panose="020B0502040204020203" pitchFamily="34" charset="0"/>
              </a:rPr>
              <a:t>Análisis de la estructura del proyecto</a:t>
            </a:r>
          </a:p>
        </p:txBody>
      </p:sp>
      <p:cxnSp>
        <p:nvCxnSpPr>
          <p:cNvPr id="110" name="Conector recto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Rectángulo: Esquinas redondeada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4" name="Elipse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0" name="Rectángulo 189">
            <a:extLst>
              <a:ext uri="{FF2B5EF4-FFF2-40B4-BE49-F238E27FC236}">
                <a16:creationId xmlns:a16="http://schemas.microsoft.com/office/drawing/2014/main" id="{80F4EEC6-F407-4E25-BBB6-C506B28F5A4C}"/>
              </a:ext>
            </a:extLst>
          </p:cNvPr>
          <p:cNvSpPr/>
          <p:nvPr/>
        </p:nvSpPr>
        <p:spPr>
          <a:xfrm>
            <a:off x="7898912" y="3566010"/>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Comunicación mediante Servicios HTTP Angular </a:t>
            </a:r>
          </a:p>
        </p:txBody>
      </p:sp>
      <p:sp>
        <p:nvSpPr>
          <p:cNvPr id="175" name="Rectángulo 174">
            <a:extLst>
              <a:ext uri="{FF2B5EF4-FFF2-40B4-BE49-F238E27FC236}">
                <a16:creationId xmlns:a16="http://schemas.microsoft.com/office/drawing/2014/main" id="{E522F3F9-ECF0-4D2A-9244-1942DCB20E98}"/>
              </a:ext>
            </a:extLst>
          </p:cNvPr>
          <p:cNvSpPr/>
          <p:nvPr/>
        </p:nvSpPr>
        <p:spPr>
          <a:xfrm>
            <a:off x="7898912" y="4554108"/>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Migraciones, Seeders, Modelos y controladores</a:t>
            </a:r>
          </a:p>
        </p:txBody>
      </p:sp>
      <p:sp>
        <p:nvSpPr>
          <p:cNvPr id="164" name="Rectángulo 163">
            <a:extLst>
              <a:ext uri="{FF2B5EF4-FFF2-40B4-BE49-F238E27FC236}">
                <a16:creationId xmlns:a16="http://schemas.microsoft.com/office/drawing/2014/main" id="{3E886A0B-A097-4934-BAAA-53B791623B0B}"/>
              </a:ext>
            </a:extLst>
          </p:cNvPr>
          <p:cNvSpPr/>
          <p:nvPr/>
        </p:nvSpPr>
        <p:spPr>
          <a:xfrm>
            <a:off x="7898912" y="5542207"/>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Equilibrio y sinergia en el modelo de negocio</a:t>
            </a:r>
          </a:p>
        </p:txBody>
      </p:sp>
      <p:sp>
        <p:nvSpPr>
          <p:cNvPr id="4" name="Título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r>
              <a:rPr lang="es-ES" dirty="0"/>
              <a:t>Diapositiva de recursos humanos 5</a:t>
            </a:r>
          </a:p>
        </p:txBody>
      </p:sp>
      <p:pic>
        <p:nvPicPr>
          <p:cNvPr id="3" name="Gráfico 2" descr="Enrutador inalámbrico">
            <a:extLst>
              <a:ext uri="{FF2B5EF4-FFF2-40B4-BE49-F238E27FC236}">
                <a16:creationId xmlns:a16="http://schemas.microsoft.com/office/drawing/2014/main" id="{A6CB3929-443C-42D3-BB92-BC9B7BB5D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472" y="3532673"/>
            <a:ext cx="578720" cy="578720"/>
          </a:xfrm>
          <a:prstGeom prst="rect">
            <a:avLst/>
          </a:prstGeom>
        </p:spPr>
      </p:pic>
      <p:pic>
        <p:nvPicPr>
          <p:cNvPr id="115" name="Gráfico 114" descr="Enrutador inalámbrico">
            <a:extLst>
              <a:ext uri="{FF2B5EF4-FFF2-40B4-BE49-F238E27FC236}">
                <a16:creationId xmlns:a16="http://schemas.microsoft.com/office/drawing/2014/main" id="{290852BD-7FB2-48A0-92A3-89F5B7D57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7644" y="2871403"/>
            <a:ext cx="578720" cy="578720"/>
          </a:xfrm>
          <a:prstGeom prst="rect">
            <a:avLst/>
          </a:prstGeom>
        </p:spPr>
      </p:pic>
      <p:pic>
        <p:nvPicPr>
          <p:cNvPr id="6" name="Gráfico 5" descr="Conexiones">
            <a:extLst>
              <a:ext uri="{FF2B5EF4-FFF2-40B4-BE49-F238E27FC236}">
                <a16:creationId xmlns:a16="http://schemas.microsoft.com/office/drawing/2014/main" id="{9CFDCDA9-18A3-4918-ABA1-47BF820617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2835" y="4540356"/>
            <a:ext cx="524150" cy="524150"/>
          </a:xfrm>
          <a:prstGeom prst="rect">
            <a:avLst/>
          </a:prstGeom>
        </p:spPr>
      </p:pic>
      <p:pic>
        <p:nvPicPr>
          <p:cNvPr id="120" name="Gráfico 119" descr="Conexiones">
            <a:extLst>
              <a:ext uri="{FF2B5EF4-FFF2-40B4-BE49-F238E27FC236}">
                <a16:creationId xmlns:a16="http://schemas.microsoft.com/office/drawing/2014/main" id="{7CDBEFAA-8400-47BA-9644-19B9CBE11D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1627" y="4813694"/>
            <a:ext cx="524150" cy="524150"/>
          </a:xfrm>
          <a:prstGeom prst="rect">
            <a:avLst/>
          </a:prstGeom>
        </p:spPr>
      </p:pic>
      <p:pic>
        <p:nvPicPr>
          <p:cNvPr id="8" name="Gráfico 7" descr="Saludos">
            <a:extLst>
              <a:ext uri="{FF2B5EF4-FFF2-40B4-BE49-F238E27FC236}">
                <a16:creationId xmlns:a16="http://schemas.microsoft.com/office/drawing/2014/main" id="{A35F84C7-EC40-48A6-9678-F0D024FD9A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2976" y="5606608"/>
            <a:ext cx="480721" cy="480721"/>
          </a:xfrm>
          <a:prstGeom prst="rect">
            <a:avLst/>
          </a:prstGeom>
        </p:spPr>
      </p:pic>
      <p:pic>
        <p:nvPicPr>
          <p:cNvPr id="121" name="Gráfico 120" descr="Saludos">
            <a:extLst>
              <a:ext uri="{FF2B5EF4-FFF2-40B4-BE49-F238E27FC236}">
                <a16:creationId xmlns:a16="http://schemas.microsoft.com/office/drawing/2014/main" id="{DAEA060F-20B0-4100-B590-5DF33F5C01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69589" y="3566010"/>
            <a:ext cx="480721" cy="480721"/>
          </a:xfrm>
          <a:prstGeom prst="rect">
            <a:avLst/>
          </a:prstGeom>
        </p:spPr>
      </p:pic>
    </p:spTree>
    <p:extLst>
      <p:ext uri="{BB962C8B-B14F-4D97-AF65-F5344CB8AC3E}">
        <p14:creationId xmlns:p14="http://schemas.microsoft.com/office/powerpoint/2010/main" val="374002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dirty="0">
                <a:latin typeface="+mn-lt"/>
              </a:rPr>
              <a:t>¿Por qué Web y no Nativa?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4899319" cy="3178242"/>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Veamos las principales ventajas de cada una de las modalidades a la hora de elegir una plataforma para desarrollar:</a:t>
            </a:r>
          </a:p>
          <a:p>
            <a:pPr rtl="0"/>
            <a:endParaRPr lang="es-ES" b="1" dirty="0">
              <a:latin typeface="Segoe UI" panose="020B0502040204020203" pitchFamily="34" charset="0"/>
            </a:endParaRPr>
          </a:p>
          <a:p>
            <a:pPr marL="285750" indent="-285750" rtl="0">
              <a:lnSpc>
                <a:spcPct val="200000"/>
              </a:lnSpc>
              <a:buFont typeface="Wingdings" panose="05000000000000000000" pitchFamily="2" charset="2"/>
              <a:buChar char="v"/>
            </a:pPr>
            <a:r>
              <a:rPr lang="es-ES" sz="2400" b="1" dirty="0">
                <a:solidFill>
                  <a:schemeClr val="accent6">
                    <a:lumMod val="75000"/>
                  </a:schemeClr>
                </a:solidFill>
                <a:latin typeface="Segoe UI" panose="020B0502040204020203" pitchFamily="34" charset="0"/>
              </a:rPr>
              <a:t>Nativa</a:t>
            </a:r>
          </a:p>
          <a:p>
            <a:pPr marL="285750" indent="-285750" rtl="0">
              <a:lnSpc>
                <a:spcPct val="200000"/>
              </a:lnSpc>
              <a:buFont typeface="Wingdings" panose="05000000000000000000" pitchFamily="2" charset="2"/>
              <a:buChar char="v"/>
            </a:pPr>
            <a:r>
              <a:rPr lang="es-ES" sz="2400" b="1" dirty="0">
                <a:solidFill>
                  <a:schemeClr val="accent2">
                    <a:lumMod val="75000"/>
                  </a:schemeClr>
                </a:solidFill>
                <a:latin typeface="Segoe UI" panose="020B0502040204020203" pitchFamily="34" charset="0"/>
              </a:rPr>
              <a:t>Híbrida</a:t>
            </a:r>
          </a:p>
          <a:p>
            <a:pPr marL="285750" indent="-285750" rtl="0">
              <a:lnSpc>
                <a:spcPct val="200000"/>
              </a:lnSpc>
              <a:buFont typeface="Wingdings" panose="05000000000000000000" pitchFamily="2" charset="2"/>
              <a:buChar char="v"/>
            </a:pPr>
            <a:r>
              <a:rPr lang="es-ES" sz="2400" b="1" dirty="0">
                <a:solidFill>
                  <a:schemeClr val="accent1">
                    <a:lumMod val="75000"/>
                  </a:schemeClr>
                </a:solidFill>
                <a:latin typeface="Segoe UI" panose="020B0502040204020203" pitchFamily="34" charset="0"/>
              </a:rPr>
              <a:t>Web</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DF3BC1DE-1C1A-4381-8D1B-650B7FF81C7D}"/>
              </a:ext>
            </a:extLst>
          </p:cNvPr>
          <p:cNvPicPr>
            <a:picLocks noChangeAspect="1"/>
          </p:cNvPicPr>
          <p:nvPr/>
        </p:nvPicPr>
        <p:blipFill rotWithShape="1">
          <a:blip r:embed="rId3">
            <a:extLst>
              <a:ext uri="{28A0092B-C50C-407E-A947-70E740481C1C}">
                <a14:useLocalDpi xmlns:a14="http://schemas.microsoft.com/office/drawing/2010/main" val="0"/>
              </a:ext>
            </a:extLst>
          </a:blip>
          <a:srcRect r="7778" b="7592"/>
          <a:stretch/>
        </p:blipFill>
        <p:spPr>
          <a:xfrm>
            <a:off x="5819481" y="273553"/>
            <a:ext cx="6324600" cy="6337300"/>
          </a:xfrm>
          <a:prstGeom prst="rect">
            <a:avLst/>
          </a:prstGeom>
        </p:spPr>
      </p:pic>
      <p:sp>
        <p:nvSpPr>
          <p:cNvPr id="9" name="Cuadro de texto 4">
            <a:extLst>
              <a:ext uri="{FF2B5EF4-FFF2-40B4-BE49-F238E27FC236}">
                <a16:creationId xmlns:a16="http://schemas.microsoft.com/office/drawing/2014/main" id="{DDDD4924-8648-4FA7-8380-7689535BE623}"/>
              </a:ext>
            </a:extLst>
          </p:cNvPr>
          <p:cNvSpPr txBox="1"/>
          <p:nvPr/>
        </p:nvSpPr>
        <p:spPr>
          <a:xfrm>
            <a:off x="256881" y="4948749"/>
            <a:ext cx="5369219" cy="123110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	</a:t>
            </a:r>
          </a:p>
          <a:p>
            <a:pPr algn="ctr" rtl="0"/>
            <a:r>
              <a:rPr lang="es-ES" i="0" dirty="0"/>
              <a:t>Debido a las siguientes ventajas y desventajas, resulta más apropiado el uso de las tecnologías híbridas y web con respecto a las nativas, ya que se adaptan mejor a las necesidades de la empresa</a:t>
            </a:r>
          </a:p>
        </p:txBody>
      </p:sp>
    </p:spTree>
    <p:extLst>
      <p:ext uri="{BB962C8B-B14F-4D97-AF65-F5344CB8AC3E}">
        <p14:creationId xmlns:p14="http://schemas.microsoft.com/office/powerpoint/2010/main" val="150513353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 de texto 17">
            <a:extLst>
              <a:ext uri="{FF2B5EF4-FFF2-40B4-BE49-F238E27FC236}">
                <a16:creationId xmlns:a16="http://schemas.microsoft.com/office/drawing/2014/main" id="{39929E06-4AB9-4598-A963-82CCC18A3FF2}"/>
              </a:ext>
            </a:extLst>
          </p:cNvPr>
          <p:cNvSpPr txBox="1"/>
          <p:nvPr/>
        </p:nvSpPr>
        <p:spPr>
          <a:xfrm>
            <a:off x="879965" y="4841786"/>
            <a:ext cx="1377558"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Organización</a:t>
            </a:r>
          </a:p>
        </p:txBody>
      </p:sp>
      <p:sp>
        <p:nvSpPr>
          <p:cNvPr id="19" name="Marcador de texto 2">
            <a:extLst>
              <a:ext uri="{FF2B5EF4-FFF2-40B4-BE49-F238E27FC236}">
                <a16:creationId xmlns:a16="http://schemas.microsoft.com/office/drawing/2014/main" id="{9DF162EE-A4BE-4D4C-9A3C-51FC2F765D81}"/>
              </a:ext>
            </a:extLst>
          </p:cNvPr>
          <p:cNvSpPr txBox="1">
            <a:spLocks/>
          </p:cNvSpPr>
          <p:nvPr/>
        </p:nvSpPr>
        <p:spPr>
          <a:xfrm>
            <a:off x="179997" y="5454663"/>
            <a:ext cx="2948473"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La estructura de Angular y Lumen esta estandarizada. Cualquier programador que maneje dichas tecnologías es capaz de conocer su estructura</a:t>
            </a:r>
          </a:p>
        </p:txBody>
      </p:sp>
      <p:cxnSp>
        <p:nvCxnSpPr>
          <p:cNvPr id="20" name="Conector recto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Cuadro de texto 23">
            <a:extLst>
              <a:ext uri="{FF2B5EF4-FFF2-40B4-BE49-F238E27FC236}">
                <a16:creationId xmlns:a16="http://schemas.microsoft.com/office/drawing/2014/main" id="{AB0754C1-4097-4CDA-B3CB-7304331CBBB9}"/>
              </a:ext>
            </a:extLst>
          </p:cNvPr>
          <p:cNvSpPr txBox="1"/>
          <p:nvPr/>
        </p:nvSpPr>
        <p:spPr>
          <a:xfrm>
            <a:off x="3696465" y="4841787"/>
            <a:ext cx="1729064"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Código reducido</a:t>
            </a:r>
          </a:p>
        </p:txBody>
      </p:sp>
      <p:sp>
        <p:nvSpPr>
          <p:cNvPr id="25" name="Marcador de texto 2">
            <a:extLst>
              <a:ext uri="{FF2B5EF4-FFF2-40B4-BE49-F238E27FC236}">
                <a16:creationId xmlns:a16="http://schemas.microsoft.com/office/drawing/2014/main" id="{72AC3065-20B0-4A63-89FA-B10AD6D1363C}"/>
              </a:ext>
            </a:extLst>
          </p:cNvPr>
          <p:cNvSpPr txBox="1">
            <a:spLocks/>
          </p:cNvSpPr>
          <p:nvPr/>
        </p:nvSpPr>
        <p:spPr>
          <a:xfrm>
            <a:off x="3234132"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tratan de evitar la redundancia en el código. Esto es traduce en una aplicación ligera y veloz, con estructura SPA</a:t>
            </a:r>
          </a:p>
        </p:txBody>
      </p:sp>
      <p:cxnSp>
        <p:nvCxnSpPr>
          <p:cNvPr id="26" name="Conector recto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Cuadro de texto 35">
            <a:extLst>
              <a:ext uri="{FF2B5EF4-FFF2-40B4-BE49-F238E27FC236}">
                <a16:creationId xmlns:a16="http://schemas.microsoft.com/office/drawing/2014/main" id="{54005B0B-E5FC-472B-962B-C2258039F3B2}"/>
              </a:ext>
            </a:extLst>
          </p:cNvPr>
          <p:cNvSpPr txBox="1"/>
          <p:nvPr/>
        </p:nvSpPr>
        <p:spPr>
          <a:xfrm>
            <a:off x="6660221" y="4841787"/>
            <a:ext cx="182825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Potencia y futuro</a:t>
            </a:r>
          </a:p>
        </p:txBody>
      </p:sp>
      <p:sp>
        <p:nvSpPr>
          <p:cNvPr id="37" name="Marcador de texto 2">
            <a:extLst>
              <a:ext uri="{FF2B5EF4-FFF2-40B4-BE49-F238E27FC236}">
                <a16:creationId xmlns:a16="http://schemas.microsoft.com/office/drawing/2014/main" id="{5BA86B7F-9A89-4AB5-BADE-64D7C6E5C868}"/>
              </a:ext>
            </a:extLst>
          </p:cNvPr>
          <p:cNvSpPr txBox="1">
            <a:spLocks/>
          </p:cNvSpPr>
          <p:nvPr/>
        </p:nvSpPr>
        <p:spPr>
          <a:xfrm>
            <a:off x="6247488"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son versátiles y manejan multitud de funciones aplicables a las necesidades de programación actuales</a:t>
            </a:r>
          </a:p>
        </p:txBody>
      </p:sp>
      <p:cxnSp>
        <p:nvCxnSpPr>
          <p:cNvPr id="38" name="Conector recto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Cuadro de texto 47">
            <a:extLst>
              <a:ext uri="{FF2B5EF4-FFF2-40B4-BE49-F238E27FC236}">
                <a16:creationId xmlns:a16="http://schemas.microsoft.com/office/drawing/2014/main" id="{F7B6FBDF-4663-4A5D-A2B3-B90DCEBBA233}"/>
              </a:ext>
            </a:extLst>
          </p:cNvPr>
          <p:cNvSpPr txBox="1"/>
          <p:nvPr/>
        </p:nvSpPr>
        <p:spPr>
          <a:xfrm>
            <a:off x="9497568" y="4841787"/>
            <a:ext cx="218027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Control de versiones</a:t>
            </a:r>
          </a:p>
        </p:txBody>
      </p:sp>
      <p:sp>
        <p:nvSpPr>
          <p:cNvPr id="49" name="Marcador de texto 2">
            <a:extLst>
              <a:ext uri="{FF2B5EF4-FFF2-40B4-BE49-F238E27FC236}">
                <a16:creationId xmlns:a16="http://schemas.microsoft.com/office/drawing/2014/main" id="{EB976B3E-89DE-4833-94D4-23A4F14582CA}"/>
              </a:ext>
            </a:extLst>
          </p:cNvPr>
          <p:cNvSpPr txBox="1">
            <a:spLocks/>
          </p:cNvSpPr>
          <p:nvPr/>
        </p:nvSpPr>
        <p:spPr>
          <a:xfrm>
            <a:off x="9260843" y="5454663"/>
            <a:ext cx="2653720" cy="8023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Visual Studio Code permite trabajar fácilmente con GIT y enlazar el proyecto con un repositorio remoto</a:t>
            </a:r>
          </a:p>
        </p:txBody>
      </p:sp>
      <p:cxnSp>
        <p:nvCxnSpPr>
          <p:cNvPr id="50" name="Conector recto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Cuadro de texto 56">
            <a:extLst>
              <a:ext uri="{FF2B5EF4-FFF2-40B4-BE49-F238E27FC236}">
                <a16:creationId xmlns:a16="http://schemas.microsoft.com/office/drawing/2014/main" id="{25264A13-2CF6-4653-9A8E-AE29B6F25F8E}"/>
              </a:ext>
            </a:extLst>
          </p:cNvPr>
          <p:cNvSpPr txBox="1"/>
          <p:nvPr/>
        </p:nvSpPr>
        <p:spPr>
          <a:xfrm>
            <a:off x="723900" y="457291"/>
            <a:ext cx="10892712" cy="1159742"/>
          </a:xfrm>
          <a:prstGeom prst="rect">
            <a:avLst/>
          </a:prstGeom>
          <a:noFill/>
        </p:spPr>
        <p:txBody>
          <a:bodyPr wrap="square" lIns="0" tIns="0" rIns="0" bIns="0" rtlCol="0">
            <a:noAutofit/>
          </a:bodyPr>
          <a:lstStyle/>
          <a:p>
            <a:pPr algn="ctr" rtl="0">
              <a:lnSpc>
                <a:spcPts val="4000"/>
              </a:lnSpc>
            </a:pPr>
            <a:r>
              <a:rPr lang="es-ES" sz="4000" b="1" dirty="0">
                <a:solidFill>
                  <a:srgbClr val="002060"/>
                </a:solidFill>
                <a:latin typeface="+mj-lt"/>
                <a:cs typeface="Segoe UI" panose="020B0502040204020203" pitchFamily="34" charset="0"/>
              </a:rPr>
              <a:t>Ventajas de trabajar con Angular + Lumen </a:t>
            </a:r>
          </a:p>
          <a:p>
            <a:pPr algn="ctr" rtl="0">
              <a:lnSpc>
                <a:spcPts val="4000"/>
              </a:lnSpc>
            </a:pPr>
            <a:r>
              <a:rPr lang="es-ES" sz="4000" b="1" dirty="0">
                <a:solidFill>
                  <a:srgbClr val="002060"/>
                </a:solidFill>
                <a:latin typeface="+mj-lt"/>
                <a:cs typeface="Segoe UI" panose="020B0502040204020203" pitchFamily="34" charset="0"/>
              </a:rPr>
              <a:t>y Visual Studio Code</a:t>
            </a:r>
          </a:p>
        </p:txBody>
      </p:sp>
      <p:grpSp>
        <p:nvGrpSpPr>
          <p:cNvPr id="67" name="Grupo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Imagen 1" descr="Un grupo de personas sentadas en un escritorio&#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ángulo 2" descr="Esta es una imagen de un escritorio con equipos portátiles y personas trabajando.">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14" name="Elipse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Elipse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Cuadro de texto 12">
              <a:extLst>
                <a:ext uri="{FF2B5EF4-FFF2-40B4-BE49-F238E27FC236}">
                  <a16:creationId xmlns:a16="http://schemas.microsoft.com/office/drawing/2014/main" id="{DC02C732-8960-4820-B185-F087E030DAAA}"/>
                </a:ext>
              </a:extLst>
            </p:cNvPr>
            <p:cNvSpPr txBox="1"/>
            <p:nvPr/>
          </p:nvSpPr>
          <p:spPr>
            <a:xfrm>
              <a:off x="1176806" y="3189004"/>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45 %</a:t>
              </a:r>
            </a:p>
          </p:txBody>
        </p:sp>
        <p:sp>
          <p:nvSpPr>
            <p:cNvPr id="29" name="Elipse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31" name="Elipse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2" name="Elipse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Cuadro de texto 27">
              <a:extLst>
                <a:ext uri="{FF2B5EF4-FFF2-40B4-BE49-F238E27FC236}">
                  <a16:creationId xmlns:a16="http://schemas.microsoft.com/office/drawing/2014/main" id="{1CC8C601-FB40-4573-87B3-B1126A610542}"/>
                </a:ext>
              </a:extLst>
            </p:cNvPr>
            <p:cNvSpPr txBox="1"/>
            <p:nvPr/>
          </p:nvSpPr>
          <p:spPr>
            <a:xfrm>
              <a:off x="4169057"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sp>
          <p:nvSpPr>
            <p:cNvPr id="41" name="Elipse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2" name="Arco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3" name="Elipse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4" name="Elipse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Cuadro de texto 39">
              <a:extLst>
                <a:ext uri="{FF2B5EF4-FFF2-40B4-BE49-F238E27FC236}">
                  <a16:creationId xmlns:a16="http://schemas.microsoft.com/office/drawing/2014/main" id="{5C436978-7B84-4F27-8A32-574050B29AD0}"/>
                </a:ext>
              </a:extLst>
            </p:cNvPr>
            <p:cNvSpPr txBox="1"/>
            <p:nvPr/>
          </p:nvSpPr>
          <p:spPr>
            <a:xfrm>
              <a:off x="7182413"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35 %</a:t>
              </a:r>
            </a:p>
          </p:txBody>
        </p:sp>
        <p:grpSp>
          <p:nvGrpSpPr>
            <p:cNvPr id="46" name="Grupo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upo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Elipse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4" name="Arco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5" name="Elipse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6" name="Elipse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2" name="Cuadro de texto 51">
                <a:extLst>
                  <a:ext uri="{FF2B5EF4-FFF2-40B4-BE49-F238E27FC236}">
                    <a16:creationId xmlns:a16="http://schemas.microsoft.com/office/drawing/2014/main" id="{38F4B3FC-E555-4F37-BC12-4940EF773A7E}"/>
                  </a:ext>
                </a:extLst>
              </p:cNvPr>
              <p:cNvSpPr txBox="1"/>
              <p:nvPr/>
            </p:nvSpPr>
            <p:spPr>
              <a:xfrm>
                <a:off x="7492449" y="3160041"/>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grpSp>
        <p:sp>
          <p:nvSpPr>
            <p:cNvPr id="64" name="Arco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66" name="Arco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grpSp>
      <p:sp>
        <p:nvSpPr>
          <p:cNvPr id="7" name="Título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r>
              <a:rPr lang="es-ES" dirty="0"/>
              <a:t>Diapositiva de recursos humanos 7</a:t>
            </a:r>
          </a:p>
        </p:txBody>
      </p:sp>
    </p:spTree>
    <p:extLst>
      <p:ext uri="{BB962C8B-B14F-4D97-AF65-F5344CB8AC3E}">
        <p14:creationId xmlns:p14="http://schemas.microsoft.com/office/powerpoint/2010/main" val="2163769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71877" y="1005017"/>
            <a:ext cx="210942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My</a:t>
            </a:r>
            <a:r>
              <a:rPr lang="es-ES" sz="5400" dirty="0">
                <a:solidFill>
                  <a:schemeClr val="accent2">
                    <a:lumMod val="60000"/>
                    <a:lumOff val="40000"/>
                  </a:schemeClr>
                </a:solidFill>
                <a:latin typeface="+mj-lt"/>
              </a:rPr>
              <a:t>SQL</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6E5A529F-1FBB-46D3-9986-40BD1ACD9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207620"/>
            <a:ext cx="7949354" cy="5186656"/>
          </a:xfrm>
          <a:prstGeom prst="rect">
            <a:avLst/>
          </a:prstGeom>
          <a:scene3d>
            <a:camera prst="orthographicFront"/>
            <a:lightRig rig="threePt" dir="t"/>
          </a:scene3d>
          <a:sp3d>
            <a:bevelT w="165100" prst="coolSlant"/>
          </a:sp3d>
        </p:spPr>
      </p:pic>
      <p:sp>
        <p:nvSpPr>
          <p:cNvPr id="4" name="Cuadro de texto 3">
            <a:extLst>
              <a:ext uri="{FF2B5EF4-FFF2-40B4-BE49-F238E27FC236}">
                <a16:creationId xmlns:a16="http://schemas.microsoft.com/office/drawing/2014/main" id="{171A55DA-183A-4D18-85CD-0F3BC09D5269}"/>
              </a:ext>
            </a:extLst>
          </p:cNvPr>
          <p:cNvSpPr txBox="1"/>
          <p:nvPr/>
        </p:nvSpPr>
        <p:spPr>
          <a:xfrm>
            <a:off x="671877" y="1822825"/>
            <a:ext cx="3161455"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dirty="0">
                <a:latin typeface="+mn-lt"/>
              </a:rPr>
              <a:t>     Utilizaremos MySQL como base de datos, ya que es la base de datos empleada en la empresa</a:t>
            </a:r>
          </a:p>
        </p:txBody>
      </p:sp>
      <p:pic>
        <p:nvPicPr>
          <p:cNvPr id="11" name="Imagen 10">
            <a:extLst>
              <a:ext uri="{FF2B5EF4-FFF2-40B4-BE49-F238E27FC236}">
                <a16:creationId xmlns:a16="http://schemas.microsoft.com/office/drawing/2014/main" id="{6EB334D5-44EE-40B7-80A8-A50BE143B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546150"/>
            <a:ext cx="2311850" cy="2311850"/>
          </a:xfrm>
          <a:prstGeom prst="rect">
            <a:avLst/>
          </a:prstGeom>
        </p:spPr>
      </p:pic>
    </p:spTree>
    <p:extLst>
      <p:ext uri="{BB962C8B-B14F-4D97-AF65-F5344CB8AC3E}">
        <p14:creationId xmlns:p14="http://schemas.microsoft.com/office/powerpoint/2010/main" val="305678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1051715" y="1052185"/>
            <a:ext cx="4803122" cy="61555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sz="2000" i="0" dirty="0"/>
              <a:t>Es un micro-framework de Laravel, es decir </a:t>
            </a:r>
          </a:p>
          <a:p>
            <a:r>
              <a:rPr lang="es-ES" sz="2000" b="1" i="0" dirty="0"/>
              <a:t>una versión reducida de este Framework PHP</a:t>
            </a:r>
            <a:endParaRPr lang="es-ES" sz="2000" b="1"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2446657" y="344893"/>
            <a:ext cx="293832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Lumen 5.5</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992024" y="1796185"/>
            <a:ext cx="3595544" cy="30777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2000" b="1" dirty="0">
                <a:latin typeface="+mn-lt"/>
              </a:rPr>
              <a:t>¿Por qué Lumen y no Laravel?</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051715" y="2220926"/>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i="0" dirty="0"/>
              <a:t>   ofrece menos características pero está optimizado para un rendimiento superior al eliminar características que no son esenciales.</a:t>
            </a:r>
            <a:endParaRPr lang="es-ES" dirty="0"/>
          </a:p>
        </p:txBody>
      </p:sp>
      <p:grpSp>
        <p:nvGrpSpPr>
          <p:cNvPr id="95" name="Grupo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726781" y="3200190"/>
            <a:ext cx="4817676" cy="2416471"/>
            <a:chOff x="726781" y="3291989"/>
            <a:chExt cx="4817676" cy="2416471"/>
          </a:xfrm>
        </p:grpSpPr>
        <p:sp>
          <p:nvSpPr>
            <p:cNvPr id="7" name="Elipse 26" descr="Esta imagen es un icono de una persona interactuando con tres personas.">
              <a:extLst>
                <a:ext uri="{FF2B5EF4-FFF2-40B4-BE49-F238E27FC236}">
                  <a16:creationId xmlns:a16="http://schemas.microsoft.com/office/drawing/2014/main" id="{FBD1C069-BF74-4E4D-8790-D34807934F63}"/>
                </a:ext>
              </a:extLst>
            </p:cNvPr>
            <p:cNvSpPr>
              <a:spLocks noChangeArrowheads="1"/>
            </p:cNvSpPr>
            <p:nvPr/>
          </p:nvSpPr>
          <p:spPr bwMode="auto">
            <a:xfrm>
              <a:off x="755664" y="3291989"/>
              <a:ext cx="593945" cy="59320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5" descr="Esta imagen es un icono de tres personas interactuando. ">
              <a:extLst>
                <a:ext uri="{FF2B5EF4-FFF2-40B4-BE49-F238E27FC236}">
                  <a16:creationId xmlns:a16="http://schemas.microsoft.com/office/drawing/2014/main" id="{40B3D9E3-FB50-4DB5-9EC1-B0A5C8747735}"/>
                </a:ext>
              </a:extLst>
            </p:cNvPr>
            <p:cNvSpPr>
              <a:spLocks/>
            </p:cNvSpPr>
            <p:nvPr/>
          </p:nvSpPr>
          <p:spPr bwMode="auto">
            <a:xfrm>
              <a:off x="726781" y="4174000"/>
              <a:ext cx="651710" cy="65171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4" descr="Esta imagen es un icono de tres personas y un globo terráqueo.">
              <a:extLst>
                <a:ext uri="{FF2B5EF4-FFF2-40B4-BE49-F238E27FC236}">
                  <a16:creationId xmlns:a16="http://schemas.microsoft.com/office/drawing/2014/main" id="{037EDB3C-87C4-4FA9-9513-4A8E2BA33F9A}"/>
                </a:ext>
              </a:extLst>
            </p:cNvPr>
            <p:cNvSpPr>
              <a:spLocks noChangeArrowheads="1"/>
            </p:cNvSpPr>
            <p:nvPr/>
          </p:nvSpPr>
          <p:spPr bwMode="auto">
            <a:xfrm>
              <a:off x="756034" y="5114515"/>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85" name="Grupo 84">
              <a:extLst>
                <a:ext uri="{FF2B5EF4-FFF2-40B4-BE49-F238E27FC236}">
                  <a16:creationId xmlns:a16="http://schemas.microsoft.com/office/drawing/2014/main" id="{72F7507E-84C4-43E3-8F05-07666B4AA53B}"/>
                </a:ext>
              </a:extLst>
            </p:cNvPr>
            <p:cNvGrpSpPr/>
            <p:nvPr/>
          </p:nvGrpSpPr>
          <p:grpSpPr>
            <a:xfrm>
              <a:off x="1636214" y="3489300"/>
              <a:ext cx="3908243" cy="198582"/>
              <a:chOff x="1636214" y="3195950"/>
              <a:chExt cx="2421165" cy="88596"/>
            </a:xfrm>
          </p:grpSpPr>
          <p:sp>
            <p:nvSpPr>
              <p:cNvPr id="82" name="Rectángulo: Esquinas redondeadas 81">
                <a:extLst>
                  <a:ext uri="{FF2B5EF4-FFF2-40B4-BE49-F238E27FC236}">
                    <a16:creationId xmlns:a16="http://schemas.microsoft.com/office/drawing/2014/main" id="{BCEB1F2F-367D-41AE-A066-F8669215D8F2}"/>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3" name="Rectángulo: Esquinas redondeadas 82">
                <a:extLst>
                  <a:ext uri="{FF2B5EF4-FFF2-40B4-BE49-F238E27FC236}">
                    <a16:creationId xmlns:a16="http://schemas.microsoft.com/office/drawing/2014/main" id="{F7F9128D-E30C-4733-AE4B-3863B632AE0A}"/>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6" name="Grupo 85">
              <a:extLst>
                <a:ext uri="{FF2B5EF4-FFF2-40B4-BE49-F238E27FC236}">
                  <a16:creationId xmlns:a16="http://schemas.microsoft.com/office/drawing/2014/main" id="{C0891A01-8A14-486D-93D7-756C1B0A9EF0}"/>
                </a:ext>
              </a:extLst>
            </p:cNvPr>
            <p:cNvGrpSpPr/>
            <p:nvPr/>
          </p:nvGrpSpPr>
          <p:grpSpPr>
            <a:xfrm>
              <a:off x="1636214" y="4422278"/>
              <a:ext cx="3908243" cy="198582"/>
              <a:chOff x="1636214" y="3195950"/>
              <a:chExt cx="2421165" cy="88596"/>
            </a:xfrm>
          </p:grpSpPr>
          <p:sp>
            <p:nvSpPr>
              <p:cNvPr id="87" name="Rectángulo: Esquinas redondeadas 86">
                <a:extLst>
                  <a:ext uri="{FF2B5EF4-FFF2-40B4-BE49-F238E27FC236}">
                    <a16:creationId xmlns:a16="http://schemas.microsoft.com/office/drawing/2014/main" id="{BEC06DD3-CCF5-4FA9-B6A5-88C2AD698D60}"/>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8" name="Rectángulo: Esquinas redondeadas 87">
                <a:extLst>
                  <a:ext uri="{FF2B5EF4-FFF2-40B4-BE49-F238E27FC236}">
                    <a16:creationId xmlns:a16="http://schemas.microsoft.com/office/drawing/2014/main" id="{AD9B3B86-FE3B-4F92-A920-9858B368D411}"/>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9" name="Grupo 88">
              <a:extLst>
                <a:ext uri="{FF2B5EF4-FFF2-40B4-BE49-F238E27FC236}">
                  <a16:creationId xmlns:a16="http://schemas.microsoft.com/office/drawing/2014/main" id="{DCB2CD80-A7D2-4E5E-8A6D-4BC684DF7BE1}"/>
                </a:ext>
              </a:extLst>
            </p:cNvPr>
            <p:cNvGrpSpPr/>
            <p:nvPr/>
          </p:nvGrpSpPr>
          <p:grpSpPr>
            <a:xfrm>
              <a:off x="1636214" y="5306795"/>
              <a:ext cx="3908243" cy="198582"/>
              <a:chOff x="1636214" y="3195950"/>
              <a:chExt cx="2421165" cy="88596"/>
            </a:xfrm>
          </p:grpSpPr>
          <p:sp>
            <p:nvSpPr>
              <p:cNvPr id="90" name="Rectángulo: Esquinas redondeadas 89">
                <a:extLst>
                  <a:ext uri="{FF2B5EF4-FFF2-40B4-BE49-F238E27FC236}">
                    <a16:creationId xmlns:a16="http://schemas.microsoft.com/office/drawing/2014/main" id="{5819435B-AB91-4456-82A2-4B47BC037ACD}"/>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91" name="Rectángulo: Esquinas redondeadas 90">
                <a:extLst>
                  <a:ext uri="{FF2B5EF4-FFF2-40B4-BE49-F238E27FC236}">
                    <a16:creationId xmlns:a16="http://schemas.microsoft.com/office/drawing/2014/main" id="{0DDE19D2-9433-4660-BEFC-0A90ABFBACB5}"/>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pic>
        <p:nvPicPr>
          <p:cNvPr id="163" name="Imagen 162" descr="Esta imagen es de dos pares de manos juntando piezas de puzzle.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52" name="Gráfico 51" descr="Colibrí">
            <a:extLst>
              <a:ext uri="{FF2B5EF4-FFF2-40B4-BE49-F238E27FC236}">
                <a16:creationId xmlns:a16="http://schemas.microsoft.com/office/drawing/2014/main" id="{238F6BD9-E7B6-4B1E-89E2-E3E956159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664" y="3170000"/>
            <a:ext cx="653552" cy="653552"/>
          </a:xfrm>
          <a:prstGeom prst="rect">
            <a:avLst/>
          </a:prstGeom>
        </p:spPr>
      </p:pic>
      <p:sp>
        <p:nvSpPr>
          <p:cNvPr id="65" name="Elipse 24" descr="Esta imagen es un icono de tres personas y un globo terráqueo.">
            <a:extLst>
              <a:ext uri="{FF2B5EF4-FFF2-40B4-BE49-F238E27FC236}">
                <a16:creationId xmlns:a16="http://schemas.microsoft.com/office/drawing/2014/main" id="{65C96C4A-4BD1-4412-8C9B-56DD11927D29}"/>
              </a:ext>
            </a:extLst>
          </p:cNvPr>
          <p:cNvSpPr>
            <a:spLocks noChangeArrowheads="1"/>
          </p:cNvSpPr>
          <p:nvPr/>
        </p:nvSpPr>
        <p:spPr bwMode="auto">
          <a:xfrm>
            <a:off x="755664" y="5905466"/>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66" name="Rectángulo: Esquinas redondeadas 89">
            <a:extLst>
              <a:ext uri="{FF2B5EF4-FFF2-40B4-BE49-F238E27FC236}">
                <a16:creationId xmlns:a16="http://schemas.microsoft.com/office/drawing/2014/main" id="{FA10FC90-86DC-41EB-8988-38EF03968EEE}"/>
              </a:ext>
            </a:extLst>
          </p:cNvPr>
          <p:cNvSpPr/>
          <p:nvPr/>
        </p:nvSpPr>
        <p:spPr>
          <a:xfrm>
            <a:off x="1635844" y="6097777"/>
            <a:ext cx="3908243" cy="198551"/>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67" name="Rectángulo: Esquinas redondeadas 90">
            <a:extLst>
              <a:ext uri="{FF2B5EF4-FFF2-40B4-BE49-F238E27FC236}">
                <a16:creationId xmlns:a16="http://schemas.microsoft.com/office/drawing/2014/main" id="{EF9F5E98-A6A8-4754-981B-225A09DEC597}"/>
              </a:ext>
              <a:ext uri="{C183D7F6-B498-43B3-948B-1728B52AA6E4}">
                <adec:decorative xmlns:adec="http://schemas.microsoft.com/office/drawing/2017/decorative" val="1"/>
              </a:ext>
            </a:extLst>
          </p:cNvPr>
          <p:cNvSpPr/>
          <p:nvPr/>
        </p:nvSpPr>
        <p:spPr>
          <a:xfrm>
            <a:off x="1635846" y="6097746"/>
            <a:ext cx="2354195" cy="198551"/>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pic>
        <p:nvPicPr>
          <p:cNvPr id="55" name="Gráfico 54" descr="Hoja">
            <a:extLst>
              <a:ext uri="{FF2B5EF4-FFF2-40B4-BE49-F238E27FC236}">
                <a16:creationId xmlns:a16="http://schemas.microsoft.com/office/drawing/2014/main" id="{C7E9DB71-6443-4261-BDC6-51122E7BF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3269" y="4135422"/>
            <a:ext cx="578342" cy="578342"/>
          </a:xfrm>
          <a:prstGeom prst="rect">
            <a:avLst/>
          </a:prstGeom>
        </p:spPr>
      </p:pic>
      <p:pic>
        <p:nvPicPr>
          <p:cNvPr id="57" name="Gráfico 56" descr="Compás de dibujo">
            <a:extLst>
              <a:ext uri="{FF2B5EF4-FFF2-40B4-BE49-F238E27FC236}">
                <a16:creationId xmlns:a16="http://schemas.microsoft.com/office/drawing/2014/main" id="{FF0517AA-3299-4A83-B562-798D72EBAF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781" y="4987495"/>
            <a:ext cx="653552" cy="653552"/>
          </a:xfrm>
          <a:prstGeom prst="rect">
            <a:avLst/>
          </a:prstGeom>
        </p:spPr>
      </p:pic>
      <p:pic>
        <p:nvPicPr>
          <p:cNvPr id="59" name="Gráfico 58" descr="Control remoto">
            <a:extLst>
              <a:ext uri="{FF2B5EF4-FFF2-40B4-BE49-F238E27FC236}">
                <a16:creationId xmlns:a16="http://schemas.microsoft.com/office/drawing/2014/main" id="{F8A708ED-2D88-43CC-8962-DB743AC82A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939" y="5876025"/>
            <a:ext cx="653552" cy="653552"/>
          </a:xfrm>
          <a:prstGeom prst="rect">
            <a:avLst/>
          </a:prstGeom>
        </p:spPr>
      </p:pic>
      <p:sp>
        <p:nvSpPr>
          <p:cNvPr id="74" name="Cuadro de texto 4">
            <a:extLst>
              <a:ext uri="{FF2B5EF4-FFF2-40B4-BE49-F238E27FC236}">
                <a16:creationId xmlns:a16="http://schemas.microsoft.com/office/drawing/2014/main" id="{4592793F-E4A7-4BE7-BEFF-0F904F264B88}"/>
              </a:ext>
            </a:extLst>
          </p:cNvPr>
          <p:cNvSpPr txBox="1"/>
          <p:nvPr/>
        </p:nvSpPr>
        <p:spPr>
          <a:xfrm>
            <a:off x="3065377" y="3077079"/>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Migraciones</a:t>
            </a:r>
            <a:endParaRPr lang="es-ES" dirty="0"/>
          </a:p>
        </p:txBody>
      </p:sp>
      <p:sp>
        <p:nvSpPr>
          <p:cNvPr id="75" name="Cuadro de texto 4">
            <a:extLst>
              <a:ext uri="{FF2B5EF4-FFF2-40B4-BE49-F238E27FC236}">
                <a16:creationId xmlns:a16="http://schemas.microsoft.com/office/drawing/2014/main" id="{AC398EE4-58F6-4CC9-896B-E6558384DCEF}"/>
              </a:ext>
            </a:extLst>
          </p:cNvPr>
          <p:cNvSpPr txBox="1"/>
          <p:nvPr/>
        </p:nvSpPr>
        <p:spPr>
          <a:xfrm>
            <a:off x="3264110" y="4041581"/>
            <a:ext cx="651710"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Seeders</a:t>
            </a:r>
            <a:endParaRPr lang="es-ES" dirty="0"/>
          </a:p>
        </p:txBody>
      </p:sp>
      <p:sp>
        <p:nvSpPr>
          <p:cNvPr id="76" name="Cuadro de texto 4">
            <a:extLst>
              <a:ext uri="{FF2B5EF4-FFF2-40B4-BE49-F238E27FC236}">
                <a16:creationId xmlns:a16="http://schemas.microsoft.com/office/drawing/2014/main" id="{3349FC4A-BF71-49B4-856E-8FB687672E8D}"/>
              </a:ext>
            </a:extLst>
          </p:cNvPr>
          <p:cNvSpPr txBox="1"/>
          <p:nvPr/>
        </p:nvSpPr>
        <p:spPr>
          <a:xfrm>
            <a:off x="3264110" y="4944041"/>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Modelos</a:t>
            </a:r>
            <a:endParaRPr lang="es-ES" dirty="0"/>
          </a:p>
        </p:txBody>
      </p:sp>
      <p:sp>
        <p:nvSpPr>
          <p:cNvPr id="77" name="Cuadro de texto 4">
            <a:extLst>
              <a:ext uri="{FF2B5EF4-FFF2-40B4-BE49-F238E27FC236}">
                <a16:creationId xmlns:a16="http://schemas.microsoft.com/office/drawing/2014/main" id="{CA3B5D27-BA3A-4C7E-AF9A-531016A5157C}"/>
              </a:ext>
            </a:extLst>
          </p:cNvPr>
          <p:cNvSpPr txBox="1"/>
          <p:nvPr/>
        </p:nvSpPr>
        <p:spPr>
          <a:xfrm>
            <a:off x="2986595" y="5782355"/>
            <a:ext cx="120673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Controladores</a:t>
            </a:r>
            <a:endParaRPr lang="es-ES" dirty="0"/>
          </a:p>
        </p:txBody>
      </p:sp>
      <p:pic>
        <p:nvPicPr>
          <p:cNvPr id="78" name="Gráfico 77" descr="Colibrí">
            <a:extLst>
              <a:ext uri="{FF2B5EF4-FFF2-40B4-BE49-F238E27FC236}">
                <a16:creationId xmlns:a16="http://schemas.microsoft.com/office/drawing/2014/main" id="{35C9E82E-D21F-4F3A-84E8-859572AFE9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34971">
            <a:off x="8879761" y="3239211"/>
            <a:ext cx="653552" cy="653552"/>
          </a:xfrm>
          <a:prstGeom prst="rect">
            <a:avLst/>
          </a:prstGeom>
        </p:spPr>
      </p:pic>
      <p:pic>
        <p:nvPicPr>
          <p:cNvPr id="79" name="Gráfico 78" descr="Hoja">
            <a:extLst>
              <a:ext uri="{FF2B5EF4-FFF2-40B4-BE49-F238E27FC236}">
                <a16:creationId xmlns:a16="http://schemas.microsoft.com/office/drawing/2014/main" id="{9F18B3CE-523A-4472-8FBD-F10BDF7DD0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9731828" y="2248677"/>
            <a:ext cx="459673" cy="459673"/>
          </a:xfrm>
          <a:prstGeom prst="rect">
            <a:avLst/>
          </a:prstGeom>
        </p:spPr>
      </p:pic>
      <p:pic>
        <p:nvPicPr>
          <p:cNvPr id="80" name="Gráfico 79" descr="Compás de dibujo">
            <a:extLst>
              <a:ext uri="{FF2B5EF4-FFF2-40B4-BE49-F238E27FC236}">
                <a16:creationId xmlns:a16="http://schemas.microsoft.com/office/drawing/2014/main" id="{4825771F-34A2-4170-BF1A-31EAB1857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88314">
            <a:off x="10985068" y="2730520"/>
            <a:ext cx="653552" cy="653552"/>
          </a:xfrm>
          <a:prstGeom prst="rect">
            <a:avLst/>
          </a:prstGeom>
        </p:spPr>
      </p:pic>
      <p:pic>
        <p:nvPicPr>
          <p:cNvPr id="81" name="Gráfico 80" descr="Control remoto">
            <a:extLst>
              <a:ext uri="{FF2B5EF4-FFF2-40B4-BE49-F238E27FC236}">
                <a16:creationId xmlns:a16="http://schemas.microsoft.com/office/drawing/2014/main" id="{BC7F5BF7-F478-4E41-9BE0-AF04C6842F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708319">
            <a:off x="10450548" y="3755425"/>
            <a:ext cx="653552" cy="653552"/>
          </a:xfrm>
          <a:prstGeom prst="rect">
            <a:avLst/>
          </a:prstGeom>
        </p:spPr>
      </p:pic>
    </p:spTree>
    <p:extLst>
      <p:ext uri="{BB962C8B-B14F-4D97-AF65-F5344CB8AC3E}">
        <p14:creationId xmlns:p14="http://schemas.microsoft.com/office/powerpoint/2010/main" val="222538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63_TF33668227.potx" id="{B848F757-4882-4260-9664-369339BAC206}" vid="{4D2DE6CD-11E4-4246-B83E-0A0B217F758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Recursos humanos, de 24Slides</Template>
  <TotalTime>0</TotalTime>
  <Words>1493</Words>
  <Application>Microsoft Office PowerPoint</Application>
  <PresentationFormat>Panorámica</PresentationFormat>
  <Paragraphs>199</Paragraphs>
  <Slides>24</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Arial</vt:lpstr>
      <vt:lpstr>Calibri</vt:lpstr>
      <vt:lpstr>Calibri (Cuerpo)</vt:lpstr>
      <vt:lpstr>Calibri Light</vt:lpstr>
      <vt:lpstr>Consolas</vt:lpstr>
      <vt:lpstr>Segoe UI</vt:lpstr>
      <vt:lpstr>Wingdings</vt:lpstr>
      <vt:lpstr>Tema de Office</vt:lpstr>
      <vt:lpstr>Diapositiva de recursos humanos 1</vt:lpstr>
      <vt:lpstr>Diapositiva de recursos humanos 2</vt:lpstr>
      <vt:lpstr>Diapositiva de recursos humanos 3</vt:lpstr>
      <vt:lpstr>Diapositiva de recursos humanos 4,</vt:lpstr>
      <vt:lpstr>Diapositiva de recursos humanos 5</vt:lpstr>
      <vt:lpstr>Diapositiva de recursos humanos 8</vt:lpstr>
      <vt:lpstr>Diapositiva de recursos humanos 7</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2019-06-14T08:44:42Z</dcterms:created>
  <dcterms:modified xsi:type="dcterms:W3CDTF">2019-06-15T11:48:56Z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2018-11-20T23:59:14.8270896Z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